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682520A-2AE5-4172-FD4C-7000312D72BF}" name="Lauka, Earta" initials="LE" userId="S::Earta.Lauka@gc.dental::cc30922a-53d9-472f-9c38-7b3d8591f50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8B70"/>
    <a:srgbClr val="09AB94"/>
    <a:srgbClr val="93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57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 userDrawn="1">
          <p15:clr>
            <a:srgbClr val="FBAE40"/>
          </p15:clr>
        </p15:guide>
        <p15:guide id="2" pos="23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6968F-8E8F-D928-B3C5-BC41317B8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F7189D-5639-B8B5-C984-D129CE7420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DA26E-454D-E0AB-B104-E0F2682965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511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6970" y="850900"/>
            <a:ext cx="680656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9092" y="1765300"/>
            <a:ext cx="680656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1793" y="9954526"/>
            <a:ext cx="242011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/>
                </a:solidFill>
                <a:latin typeface="Avenir Next LT Pro Light" panose="020B0304020202020204" pitchFamily="34" charset="0"/>
              </a:defRPr>
            </a:lvl1pPr>
          </a:lstStyle>
          <a:p>
            <a:endParaRPr lang="nl-BE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8028" y="9954526"/>
            <a:ext cx="173945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/>
                </a:solidFill>
                <a:latin typeface="Avenir Next LT Pro Light" panose="020B0304020202020204" pitchFamily="34" charset="0"/>
              </a:defRPr>
            </a:lvl1pPr>
          </a:lstStyle>
          <a:p>
            <a:fld id="{B6F15528-21DE-4FAA-801E-634DDDAF4B2B}" type="slidenum">
              <a:rPr lang="nl-BE" smtClean="0"/>
              <a:pPr/>
              <a:t>‹#›</a:t>
            </a:fld>
            <a:endParaRPr lang="nl-B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EC6D28-C766-A8C9-A764-2DACBF2C63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7" t="-1" r="1" b="-15943"/>
          <a:stretch/>
        </p:blipFill>
        <p:spPr>
          <a:xfrm>
            <a:off x="0" y="-63500"/>
            <a:ext cx="7556500" cy="762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49708D6-79D4-C8B9-A55B-6879BF8BA5C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160" y="9284335"/>
            <a:ext cx="1482090" cy="14090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 sz="3600">
          <a:solidFill>
            <a:srgbClr val="158B70"/>
          </a:solidFill>
          <a:latin typeface="Avenir Next LT Pro Light" panose="020B0304020202020204" pitchFamily="34" charset="0"/>
          <a:ea typeface="+mj-ea"/>
          <a:cs typeface="+mj-cs"/>
        </a:defRPr>
      </a:lvl1pPr>
    </p:titleStyle>
    <p:bodyStyle>
      <a:lvl1pPr marL="0">
        <a:defRPr>
          <a:solidFill>
            <a:schemeClr val="tx1"/>
          </a:solidFill>
          <a:latin typeface="Avenir Next LT Pro Light" panose="020B0304020202020204" pitchFamily="34" charset="0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8" userDrawn="1">
          <p15:clr>
            <a:srgbClr val="F26B43"/>
          </p15:clr>
        </p15:guide>
        <p15:guide id="2" pos="23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groups/essentiafromgc),%20from%20Jan%201st%20to%20June%201st,%202024%20mentioning%20the%20Name%20and%20University%20of%20the%20candidate%20quoting" TargetMode="External"/><Relationship Id="rId2" Type="http://schemas.openxmlformats.org/officeDocument/2006/relationships/hyperlink" Target="https://www.facebook.com/groups/gcacademicexcellencecontest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jpeg"/><Relationship Id="rId4" Type="http://schemas.openxmlformats.org/officeDocument/2006/relationships/hyperlink" Target="https://www.instagram.com/gc.academic.excellence.contes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info.austria@gc.dental" TargetMode="External"/><Relationship Id="rId13" Type="http://schemas.openxmlformats.org/officeDocument/2006/relationships/hyperlink" Target="http://uk.gceurope.com/" TargetMode="External"/><Relationship Id="rId18" Type="http://schemas.openxmlformats.org/officeDocument/2006/relationships/hyperlink" Target="mailto:info@arabia.gceurope.com" TargetMode="External"/><Relationship Id="rId3" Type="http://schemas.openxmlformats.org/officeDocument/2006/relationships/hyperlink" Target="http://eeo.gceurope.com/" TargetMode="External"/><Relationship Id="rId7" Type="http://schemas.openxmlformats.org/officeDocument/2006/relationships/hyperlink" Target="mailto:info.switzerland@gc.dental" TargetMode="External"/><Relationship Id="rId12" Type="http://schemas.openxmlformats.org/officeDocument/2006/relationships/hyperlink" Target="mailto:info.uk@gc.dental" TargetMode="External"/><Relationship Id="rId17" Type="http://schemas.openxmlformats.org/officeDocument/2006/relationships/hyperlink" Target="http://nordic.gceurope.com/" TargetMode="External"/><Relationship Id="rId2" Type="http://schemas.openxmlformats.org/officeDocument/2006/relationships/hyperlink" Target="mailto:info.eeo@gc.dental" TargetMode="External"/><Relationship Id="rId16" Type="http://schemas.openxmlformats.org/officeDocument/2006/relationships/hyperlink" Target="mailto:info.nordic@gc.dental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info.france@gc.dental" TargetMode="External"/><Relationship Id="rId11" Type="http://schemas.openxmlformats.org/officeDocument/2006/relationships/hyperlink" Target="mailto:info.denmark@gc.dental" TargetMode="External"/><Relationship Id="rId5" Type="http://schemas.openxmlformats.org/officeDocument/2006/relationships/hyperlink" Target="mailto:info.germany@gc.dental" TargetMode="External"/><Relationship Id="rId15" Type="http://schemas.openxmlformats.org/officeDocument/2006/relationships/hyperlink" Target="mailto:info.finland@gc.dental" TargetMode="External"/><Relationship Id="rId10" Type="http://schemas.openxmlformats.org/officeDocument/2006/relationships/hyperlink" Target="mailto:info.gce@gc.dental" TargetMode="External"/><Relationship Id="rId19" Type="http://schemas.openxmlformats.org/officeDocument/2006/relationships/image" Target="../media/image10.jpeg"/><Relationship Id="rId4" Type="http://schemas.openxmlformats.org/officeDocument/2006/relationships/hyperlink" Target="mailto:comercial.spain@gc.dental" TargetMode="External"/><Relationship Id="rId9" Type="http://schemas.openxmlformats.org/officeDocument/2006/relationships/hyperlink" Target="mailto:info.benelux@gc.dental" TargetMode="External"/><Relationship Id="rId14" Type="http://schemas.openxmlformats.org/officeDocument/2006/relationships/hyperlink" Target="mailto:info.turkey@gc.dent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logo for a contest&#10;&#10;Description automatically generated">
            <a:extLst>
              <a:ext uri="{FF2B5EF4-FFF2-40B4-BE49-F238E27FC236}">
                <a16:creationId xmlns:a16="http://schemas.microsoft.com/office/drawing/2014/main" id="{7BD6547E-91D4-4FC7-B105-F14989CE0C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2" t="695" r="57869" b="-695"/>
          <a:stretch/>
        </p:blipFill>
        <p:spPr>
          <a:xfrm>
            <a:off x="186255" y="585993"/>
            <a:ext cx="1305995" cy="218933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14349" y="2802678"/>
            <a:ext cx="6429493" cy="6941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600"/>
              </a:spcBef>
            </a:pP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Dear</a:t>
            </a:r>
            <a:r>
              <a:rPr sz="11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Colleague,</a:t>
            </a:r>
            <a:endParaRPr sz="1100" dirty="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Trebuchet MS"/>
            </a:endParaRPr>
          </a:p>
          <a:p>
            <a:pPr marL="12700" marR="6350" algn="just">
              <a:lnSpc>
                <a:spcPct val="1288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We are delighted to initiate a new edition of the GC Academic Excellence Contest. </a:t>
            </a:r>
          </a:p>
          <a:p>
            <a:pPr marL="12700" marR="6350" algn="just">
              <a:lnSpc>
                <a:spcPct val="1288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This year we bring some changes, starting with the material of choice of the contest, but also the structure of the contest.  After 4 editions of the contest focused on Essentia, this year we will center it around two restoring techniques: cusp-by-cusp and injection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moulding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technique. To make it really interesting we will focus the competition on these techniques to the use of two innovative materials at GC: G-aenial Universal Injectable, our high-strength restorative composite with unique injectable consistency and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everX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Flow, our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fibre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reinforced flowable composite. 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 dirty="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Trebuchet MS"/>
            </a:endParaRPr>
          </a:p>
          <a:p>
            <a:pPr marL="12700" marR="5080" algn="just">
              <a:lnSpc>
                <a:spcPct val="150000"/>
              </a:lnSpc>
            </a:pP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Undergraduate and Postgraduate students from all around Europe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, Middle East and North Africa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will take part in the local contests, in which the best clinical cases will be awarded per country. 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</a:endParaRPr>
          </a:p>
          <a:p>
            <a:pPr marL="228600" indent="-228600">
              <a:lnSpc>
                <a:spcPct val="150000"/>
              </a:lnSpc>
              <a:spcBef>
                <a:spcPts val="20"/>
              </a:spcBef>
              <a:buAutoNum type="arabicPeriod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Undergraduate students will compete with a direct posterior restoration case, restored with the cusp-by-cusp technique using G-aenial Universal Injectable combined with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everX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Flow.</a:t>
            </a:r>
          </a:p>
          <a:p>
            <a:pPr marL="228600" indent="-228600">
              <a:lnSpc>
                <a:spcPct val="150000"/>
              </a:lnSpc>
              <a:spcBef>
                <a:spcPts val="20"/>
              </a:spcBef>
              <a:buAutoNum type="arabicPeriod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Postgraduate students will compete with an anterior case, restored by using injection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moulding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technique treatment.</a:t>
            </a:r>
          </a:p>
          <a:p>
            <a:pPr marL="12700" marR="5080" algn="just">
              <a:lnSpc>
                <a:spcPct val="128800"/>
              </a:lnSpc>
            </a:pPr>
            <a:endParaRPr lang="nl-BE" sz="1100" spc="45" dirty="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Trebuchet MS"/>
            </a:endParaRPr>
          </a:p>
          <a:p>
            <a:pPr marL="12700" marR="5080" algn="just">
              <a:lnSpc>
                <a:spcPct val="128800"/>
              </a:lnSpc>
            </a:pP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1100" spc="4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winners</a:t>
            </a:r>
            <a:r>
              <a:rPr sz="1100" spc="4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1100" spc="4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1100" spc="4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different</a:t>
            </a:r>
            <a:r>
              <a:rPr sz="1100" spc="4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National</a:t>
            </a:r>
            <a:r>
              <a:rPr sz="1100" spc="4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Contests </a:t>
            </a:r>
            <a:r>
              <a:rPr sz="1100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will</a:t>
            </a:r>
            <a:r>
              <a:rPr sz="1100" spc="2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also</a:t>
            </a:r>
            <a:r>
              <a:rPr sz="1100" spc="3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be</a:t>
            </a:r>
            <a:r>
              <a:rPr sz="1100" spc="3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granted</a:t>
            </a:r>
            <a:r>
              <a:rPr sz="1100" spc="3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1100" spc="3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opportunity</a:t>
            </a:r>
            <a:r>
              <a:rPr sz="1100" spc="2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1100" spc="3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2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travel</a:t>
            </a:r>
            <a:r>
              <a:rPr sz="1100" spc="3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1100" spc="3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Leuven,</a:t>
            </a:r>
            <a:r>
              <a:rPr sz="1100" spc="3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Belgium,</a:t>
            </a:r>
            <a:r>
              <a:rPr sz="1100" spc="3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2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to </a:t>
            </a:r>
            <a:r>
              <a:rPr sz="1100" spc="-4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participate</a:t>
            </a:r>
            <a:r>
              <a:rPr sz="1100" spc="-4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6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a</a:t>
            </a:r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European </a:t>
            </a:r>
            <a:r>
              <a:rPr sz="11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Contest</a:t>
            </a:r>
            <a:r>
              <a:rPr lang="en-US" sz="11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Final</a:t>
            </a:r>
            <a:r>
              <a:rPr sz="1100" spc="-4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and</a:t>
            </a:r>
            <a:r>
              <a:rPr sz="11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11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attend</a:t>
            </a:r>
            <a:r>
              <a:rPr sz="11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an</a:t>
            </a:r>
            <a:r>
              <a:rPr sz="1100" spc="-4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exclusive </a:t>
            </a:r>
            <a:r>
              <a:rPr sz="11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hands-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on</a:t>
            </a:r>
            <a:r>
              <a:rPr sz="1100" spc="8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course</a:t>
            </a:r>
            <a:r>
              <a:rPr sz="1100" spc="8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sz="1100" spc="8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1100" spc="8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modern</a:t>
            </a:r>
            <a:r>
              <a:rPr sz="1100" spc="8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installations</a:t>
            </a:r>
            <a:r>
              <a:rPr sz="1100" spc="8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1100" spc="8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GC</a:t>
            </a:r>
            <a:r>
              <a:rPr sz="1100" spc="8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Europe</a:t>
            </a:r>
            <a:r>
              <a:rPr sz="1100" spc="8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Training</a:t>
            </a:r>
            <a:r>
              <a:rPr sz="1100" spc="8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Center.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1100" spc="-4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course,</a:t>
            </a:r>
            <a:r>
              <a:rPr sz="1100" spc="-4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an</a:t>
            </a:r>
            <a:r>
              <a:rPr sz="1100" spc="-4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awesome</a:t>
            </a:r>
            <a:r>
              <a:rPr sz="1100" spc="-4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2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social</a:t>
            </a:r>
            <a:r>
              <a:rPr sz="1100" spc="-4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program</a:t>
            </a:r>
            <a:r>
              <a:rPr sz="1100" spc="-4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2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is</a:t>
            </a:r>
            <a:r>
              <a:rPr sz="1100" spc="-4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also</a:t>
            </a:r>
            <a:r>
              <a:rPr sz="1100" spc="-4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included</a:t>
            </a:r>
            <a:r>
              <a:rPr sz="1100" spc="-4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in</a:t>
            </a:r>
            <a:r>
              <a:rPr sz="1100" spc="-4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1100" spc="-4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package.</a:t>
            </a:r>
            <a:endParaRPr sz="1100" dirty="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Trebuchet MS"/>
            </a:endParaRPr>
          </a:p>
          <a:p>
            <a:pPr marL="12700" marR="5715" algn="just">
              <a:lnSpc>
                <a:spcPct val="128699"/>
              </a:lnSpc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Trebuchet MS"/>
            </a:endParaRPr>
          </a:p>
          <a:p>
            <a:pPr marL="12700" marR="5715" algn="just">
              <a:lnSpc>
                <a:spcPct val="128699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We are very existed to have students engaged in discovering</a:t>
            </a:r>
            <a:r>
              <a:rPr lang="en-US" sz="1100" spc="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1100" spc="-2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the restorative possibilities brought by these unique materials and to discover new treatment options.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We</a:t>
            </a:r>
            <a:r>
              <a:rPr lang="en-US" sz="1100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1100" spc="-4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are</a:t>
            </a:r>
            <a:r>
              <a:rPr lang="en-US" sz="1100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1100" spc="-4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therefore</a:t>
            </a:r>
            <a:r>
              <a:rPr lang="en-US" sz="1100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happy</a:t>
            </a:r>
            <a:r>
              <a:rPr lang="en-US" sz="11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1100" spc="-2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to </a:t>
            </a:r>
            <a:r>
              <a:rPr lang="en-US" sz="11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invite</a:t>
            </a:r>
            <a:r>
              <a:rPr lang="en-US" sz="1100" spc="-5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you</a:t>
            </a:r>
            <a:r>
              <a:rPr lang="en-US" sz="1100" spc="-5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lang="en-US" sz="11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1100" spc="-4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take</a:t>
            </a:r>
            <a:r>
              <a:rPr lang="en-US" sz="1100" spc="-5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11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part</a:t>
            </a:r>
            <a:r>
              <a:rPr lang="en-US" sz="11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1100" spc="-4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lang="en-US" sz="1100" spc="-5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1100" spc="-4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this</a:t>
            </a:r>
            <a:r>
              <a:rPr lang="en-US" sz="1100" spc="-5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1100" spc="-2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new</a:t>
            </a:r>
            <a:r>
              <a:rPr lang="en-US" sz="11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11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edition!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Trebuchet MS"/>
            </a:endParaRPr>
          </a:p>
          <a:p>
            <a:pPr marL="12700" marR="5715" algn="just">
              <a:lnSpc>
                <a:spcPct val="128699"/>
              </a:lnSpc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Trebuchet MS"/>
            </a:endParaRPr>
          </a:p>
          <a:p>
            <a:pPr marL="12700" marR="5715" algn="just">
              <a:lnSpc>
                <a:spcPct val="128699"/>
              </a:lnSpc>
            </a:pP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We</a:t>
            </a:r>
            <a:r>
              <a:rPr sz="1100" spc="-8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5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wish you all good luck and </a:t>
            </a:r>
            <a:r>
              <a:rPr sz="1100" spc="-5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we</a:t>
            </a:r>
            <a:r>
              <a:rPr sz="1100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6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are</a:t>
            </a:r>
            <a:r>
              <a:rPr sz="1100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looking</a:t>
            </a:r>
            <a:r>
              <a:rPr sz="1100" spc="-4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4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forward</a:t>
            </a:r>
            <a:r>
              <a:rPr sz="11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11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meeting</a:t>
            </a:r>
            <a:r>
              <a:rPr sz="11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you</a:t>
            </a:r>
            <a:r>
              <a:rPr sz="11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2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in </a:t>
            </a:r>
            <a:r>
              <a:rPr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Leuven</a:t>
            </a:r>
            <a:r>
              <a:rPr sz="11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4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for</a:t>
            </a:r>
            <a:r>
              <a:rPr sz="1100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the </a:t>
            </a:r>
            <a:r>
              <a:rPr lang="en-US" sz="1100" spc="-4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European </a:t>
            </a:r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Academic Excellence</a:t>
            </a:r>
            <a:r>
              <a:rPr sz="1100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Contest!</a:t>
            </a:r>
            <a:endParaRPr sz="1100" dirty="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 dirty="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Trebuchet MS"/>
            </a:endParaRPr>
          </a:p>
          <a:p>
            <a:pPr marL="12700" marR="1487170">
              <a:lnSpc>
                <a:spcPct val="128699"/>
              </a:lnSpc>
            </a:pPr>
            <a:r>
              <a:rPr sz="1100" spc="-10" dirty="0">
                <a:solidFill>
                  <a:srgbClr val="09AB94"/>
                </a:solidFill>
                <a:latin typeface="Avenir Next LT Pro" panose="020B0504020202020204" pitchFamily="34" charset="0"/>
                <a:cs typeface="Trebuchet MS"/>
              </a:rPr>
              <a:t>Kim</a:t>
            </a:r>
            <a:r>
              <a:rPr sz="1100" spc="-50" dirty="0">
                <a:solidFill>
                  <a:srgbClr val="09AB94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60" dirty="0">
                <a:solidFill>
                  <a:srgbClr val="09AB94"/>
                </a:solidFill>
                <a:latin typeface="Avenir Next LT Pro" panose="020B0504020202020204" pitchFamily="34" charset="0"/>
                <a:cs typeface="Trebuchet MS"/>
              </a:rPr>
              <a:t>De</a:t>
            </a:r>
            <a:r>
              <a:rPr sz="1100" spc="-45" dirty="0">
                <a:solidFill>
                  <a:srgbClr val="09AB94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35" dirty="0">
                <a:solidFill>
                  <a:srgbClr val="09AB94"/>
                </a:solidFill>
                <a:latin typeface="Avenir Next LT Pro" panose="020B0504020202020204" pitchFamily="34" charset="0"/>
                <a:cs typeface="Trebuchet MS"/>
              </a:rPr>
              <a:t>Nutte,</a:t>
            </a:r>
            <a:r>
              <a:rPr sz="1100" spc="-45" dirty="0">
                <a:solidFill>
                  <a:srgbClr val="09AB94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35" dirty="0">
                <a:solidFill>
                  <a:srgbClr val="09AB94"/>
                </a:solidFill>
                <a:latin typeface="Avenir Next LT Pro" panose="020B0504020202020204" pitchFamily="34" charset="0"/>
                <a:cs typeface="Trebuchet MS"/>
              </a:rPr>
              <a:t>Kerstin</a:t>
            </a:r>
            <a:r>
              <a:rPr sz="1100" spc="-50" dirty="0">
                <a:solidFill>
                  <a:srgbClr val="09AB94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10" dirty="0">
                <a:solidFill>
                  <a:srgbClr val="09AB94"/>
                </a:solidFill>
                <a:latin typeface="Avenir Next LT Pro" panose="020B0504020202020204" pitchFamily="34" charset="0"/>
                <a:cs typeface="Trebuchet MS"/>
              </a:rPr>
              <a:t>Behle</a:t>
            </a:r>
            <a:r>
              <a:rPr sz="1100" spc="-45" dirty="0">
                <a:solidFill>
                  <a:srgbClr val="09AB94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rgbClr val="09AB94"/>
                </a:solidFill>
                <a:latin typeface="Avenir Next LT Pro" panose="020B0504020202020204" pitchFamily="34" charset="0"/>
                <a:cs typeface="Trebuchet MS"/>
              </a:rPr>
              <a:t>and</a:t>
            </a:r>
            <a:r>
              <a:rPr sz="1100" spc="-45" dirty="0">
                <a:solidFill>
                  <a:srgbClr val="09AB94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1100" spc="-50" dirty="0">
                <a:solidFill>
                  <a:srgbClr val="09AB94"/>
                </a:solidFill>
                <a:latin typeface="Avenir Next LT Pro" panose="020B0504020202020204" pitchFamily="34" charset="0"/>
                <a:cs typeface="Trebuchet MS"/>
              </a:rPr>
              <a:t>Earta Lauka</a:t>
            </a:r>
            <a:endParaRPr lang="en-US" sz="1100" spc="-10" dirty="0">
              <a:solidFill>
                <a:srgbClr val="09AB94"/>
              </a:solidFill>
              <a:latin typeface="Avenir Next LT Pro" panose="020B0504020202020204" pitchFamily="34" charset="0"/>
              <a:cs typeface="Trebuchet MS"/>
            </a:endParaRPr>
          </a:p>
          <a:p>
            <a:pPr marL="12700" marR="1487170">
              <a:lnSpc>
                <a:spcPct val="128699"/>
              </a:lnSpc>
            </a:pP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on</a:t>
            </a:r>
            <a:r>
              <a:rPr sz="11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behalf </a:t>
            </a:r>
            <a:r>
              <a:rPr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11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GC</a:t>
            </a:r>
            <a:r>
              <a:rPr sz="11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Europe</a:t>
            </a:r>
            <a:r>
              <a:rPr sz="1100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Professional</a:t>
            </a:r>
            <a:r>
              <a:rPr sz="11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Service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an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d </a:t>
            </a:r>
            <a:r>
              <a:rPr sz="1100" spc="-25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Product</a:t>
            </a:r>
            <a:r>
              <a:rPr sz="11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11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Management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11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Trebuchet MS"/>
              </a:rPr>
              <a:t> Teams</a:t>
            </a:r>
            <a:endParaRPr sz="1100" dirty="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78248" y="305919"/>
            <a:ext cx="7200004" cy="9982547"/>
            <a:chOff x="0" y="364448"/>
            <a:chExt cx="7200004" cy="9982547"/>
          </a:xfrm>
        </p:grpSpPr>
        <p:sp>
          <p:nvSpPr>
            <p:cNvPr id="6" name="object 6"/>
            <p:cNvSpPr/>
            <p:nvPr/>
          </p:nvSpPr>
          <p:spPr>
            <a:xfrm>
              <a:off x="2910332" y="9944405"/>
              <a:ext cx="1739900" cy="402590"/>
            </a:xfrm>
            <a:custGeom>
              <a:avLst/>
              <a:gdLst/>
              <a:ahLst/>
              <a:cxnLst/>
              <a:rect l="l" t="t" r="r" b="b"/>
              <a:pathLst>
                <a:path w="1739900" h="402590">
                  <a:moveTo>
                    <a:pt x="176644" y="230479"/>
                  </a:moveTo>
                  <a:lnTo>
                    <a:pt x="74396" y="230479"/>
                  </a:lnTo>
                  <a:lnTo>
                    <a:pt x="0" y="382790"/>
                  </a:lnTo>
                  <a:lnTo>
                    <a:pt x="102247" y="382790"/>
                  </a:lnTo>
                  <a:lnTo>
                    <a:pt x="176644" y="230479"/>
                  </a:lnTo>
                  <a:close/>
                </a:path>
                <a:path w="1739900" h="402590">
                  <a:moveTo>
                    <a:pt x="483438" y="24866"/>
                  </a:moveTo>
                  <a:lnTo>
                    <a:pt x="381190" y="24866"/>
                  </a:lnTo>
                  <a:lnTo>
                    <a:pt x="306793" y="177177"/>
                  </a:lnTo>
                  <a:lnTo>
                    <a:pt x="409041" y="177177"/>
                  </a:lnTo>
                  <a:lnTo>
                    <a:pt x="483438" y="24866"/>
                  </a:lnTo>
                  <a:close/>
                </a:path>
                <a:path w="1739900" h="402590">
                  <a:moveTo>
                    <a:pt x="821601" y="231838"/>
                  </a:moveTo>
                  <a:lnTo>
                    <a:pt x="719353" y="231838"/>
                  </a:lnTo>
                  <a:lnTo>
                    <a:pt x="644956" y="384162"/>
                  </a:lnTo>
                  <a:lnTo>
                    <a:pt x="747204" y="384162"/>
                  </a:lnTo>
                  <a:lnTo>
                    <a:pt x="821601" y="231838"/>
                  </a:lnTo>
                  <a:close/>
                </a:path>
                <a:path w="1739900" h="402590">
                  <a:moveTo>
                    <a:pt x="873455" y="105270"/>
                  </a:moveTo>
                  <a:lnTo>
                    <a:pt x="851331" y="37541"/>
                  </a:lnTo>
                  <a:lnTo>
                    <a:pt x="792111" y="5130"/>
                  </a:lnTo>
                  <a:lnTo>
                    <a:pt x="735025" y="0"/>
                  </a:lnTo>
                  <a:lnTo>
                    <a:pt x="691273" y="4813"/>
                  </a:lnTo>
                  <a:lnTo>
                    <a:pt x="648449" y="18707"/>
                  </a:lnTo>
                  <a:lnTo>
                    <a:pt x="607644" y="40830"/>
                  </a:lnTo>
                  <a:lnTo>
                    <a:pt x="569950" y="70370"/>
                  </a:lnTo>
                  <a:lnTo>
                    <a:pt x="536448" y="106489"/>
                  </a:lnTo>
                  <a:lnTo>
                    <a:pt x="508241" y="148348"/>
                  </a:lnTo>
                  <a:lnTo>
                    <a:pt x="486422" y="195122"/>
                  </a:lnTo>
                  <a:lnTo>
                    <a:pt x="462622" y="262318"/>
                  </a:lnTo>
                  <a:lnTo>
                    <a:pt x="455891" y="304241"/>
                  </a:lnTo>
                  <a:lnTo>
                    <a:pt x="467334" y="338480"/>
                  </a:lnTo>
                  <a:lnTo>
                    <a:pt x="498005" y="382612"/>
                  </a:lnTo>
                  <a:lnTo>
                    <a:pt x="613956" y="383133"/>
                  </a:lnTo>
                  <a:lnTo>
                    <a:pt x="603135" y="373722"/>
                  </a:lnTo>
                  <a:lnTo>
                    <a:pt x="583628" y="342455"/>
                  </a:lnTo>
                  <a:lnTo>
                    <a:pt x="574814" y="284784"/>
                  </a:lnTo>
                  <a:lnTo>
                    <a:pt x="596125" y="196164"/>
                  </a:lnTo>
                  <a:lnTo>
                    <a:pt x="621118" y="154051"/>
                  </a:lnTo>
                  <a:lnTo>
                    <a:pt x="655510" y="120662"/>
                  </a:lnTo>
                  <a:lnTo>
                    <a:pt x="693928" y="98653"/>
                  </a:lnTo>
                  <a:lnTo>
                    <a:pt x="730948" y="90728"/>
                  </a:lnTo>
                  <a:lnTo>
                    <a:pt x="757402" y="91528"/>
                  </a:lnTo>
                  <a:lnTo>
                    <a:pt x="769950" y="97078"/>
                  </a:lnTo>
                  <a:lnTo>
                    <a:pt x="771956" y="112166"/>
                  </a:lnTo>
                  <a:lnTo>
                    <a:pt x="766749" y="141541"/>
                  </a:lnTo>
                  <a:lnTo>
                    <a:pt x="866406" y="140512"/>
                  </a:lnTo>
                  <a:lnTo>
                    <a:pt x="869518" y="130517"/>
                  </a:lnTo>
                  <a:lnTo>
                    <a:pt x="873455" y="105270"/>
                  </a:lnTo>
                  <a:close/>
                </a:path>
                <a:path w="1739900" h="402590">
                  <a:moveTo>
                    <a:pt x="1179436" y="271526"/>
                  </a:moveTo>
                  <a:lnTo>
                    <a:pt x="1069797" y="271526"/>
                  </a:lnTo>
                  <a:lnTo>
                    <a:pt x="1056220" y="296621"/>
                  </a:lnTo>
                  <a:lnTo>
                    <a:pt x="1043038" y="309499"/>
                  </a:lnTo>
                  <a:lnTo>
                    <a:pt x="1022451" y="314248"/>
                  </a:lnTo>
                  <a:lnTo>
                    <a:pt x="986675" y="314921"/>
                  </a:lnTo>
                  <a:lnTo>
                    <a:pt x="959129" y="303834"/>
                  </a:lnTo>
                  <a:lnTo>
                    <a:pt x="948283" y="275310"/>
                  </a:lnTo>
                  <a:lnTo>
                    <a:pt x="951534" y="236486"/>
                  </a:lnTo>
                  <a:lnTo>
                    <a:pt x="966241" y="194487"/>
                  </a:lnTo>
                  <a:lnTo>
                    <a:pt x="989812" y="156451"/>
                  </a:lnTo>
                  <a:lnTo>
                    <a:pt x="1048080" y="98158"/>
                  </a:lnTo>
                  <a:lnTo>
                    <a:pt x="1106246" y="56845"/>
                  </a:lnTo>
                  <a:lnTo>
                    <a:pt x="1150950" y="32245"/>
                  </a:lnTo>
                  <a:lnTo>
                    <a:pt x="1168831" y="24091"/>
                  </a:lnTo>
                  <a:lnTo>
                    <a:pt x="1014984" y="24091"/>
                  </a:lnTo>
                  <a:lnTo>
                    <a:pt x="950150" y="51765"/>
                  </a:lnTo>
                  <a:lnTo>
                    <a:pt x="912533" y="79616"/>
                  </a:lnTo>
                  <a:lnTo>
                    <a:pt x="887755" y="124434"/>
                  </a:lnTo>
                  <a:lnTo>
                    <a:pt x="861415" y="202984"/>
                  </a:lnTo>
                  <a:lnTo>
                    <a:pt x="848423" y="264502"/>
                  </a:lnTo>
                  <a:lnTo>
                    <a:pt x="850760" y="314439"/>
                  </a:lnTo>
                  <a:lnTo>
                    <a:pt x="866597" y="352996"/>
                  </a:lnTo>
                  <a:lnTo>
                    <a:pt x="894067" y="380339"/>
                  </a:lnTo>
                  <a:lnTo>
                    <a:pt x="931316" y="396608"/>
                  </a:lnTo>
                  <a:lnTo>
                    <a:pt x="976490" y="401993"/>
                  </a:lnTo>
                  <a:lnTo>
                    <a:pt x="1072134" y="381609"/>
                  </a:lnTo>
                  <a:lnTo>
                    <a:pt x="1134783" y="336765"/>
                  </a:lnTo>
                  <a:lnTo>
                    <a:pt x="1169035" y="291922"/>
                  </a:lnTo>
                  <a:lnTo>
                    <a:pt x="1179436" y="271526"/>
                  </a:lnTo>
                  <a:close/>
                </a:path>
                <a:path w="1739900" h="402590">
                  <a:moveTo>
                    <a:pt x="1294904" y="24625"/>
                  </a:moveTo>
                  <a:lnTo>
                    <a:pt x="1192657" y="24625"/>
                  </a:lnTo>
                  <a:lnTo>
                    <a:pt x="1118260" y="176936"/>
                  </a:lnTo>
                  <a:lnTo>
                    <a:pt x="1220508" y="176936"/>
                  </a:lnTo>
                  <a:lnTo>
                    <a:pt x="1294904" y="24625"/>
                  </a:lnTo>
                  <a:close/>
                </a:path>
                <a:path w="1739900" h="402590">
                  <a:moveTo>
                    <a:pt x="1433131" y="230378"/>
                  </a:moveTo>
                  <a:lnTo>
                    <a:pt x="1330883" y="230378"/>
                  </a:lnTo>
                  <a:lnTo>
                    <a:pt x="1256487" y="382701"/>
                  </a:lnTo>
                  <a:lnTo>
                    <a:pt x="1358747" y="382701"/>
                  </a:lnTo>
                  <a:lnTo>
                    <a:pt x="1433131" y="230378"/>
                  </a:lnTo>
                  <a:close/>
                </a:path>
                <a:path w="1739900" h="402590">
                  <a:moveTo>
                    <a:pt x="1739328" y="24422"/>
                  </a:moveTo>
                  <a:lnTo>
                    <a:pt x="1637080" y="24422"/>
                  </a:lnTo>
                  <a:lnTo>
                    <a:pt x="1562684" y="176733"/>
                  </a:lnTo>
                  <a:lnTo>
                    <a:pt x="1664944" y="176733"/>
                  </a:lnTo>
                  <a:lnTo>
                    <a:pt x="1739328" y="24422"/>
                  </a:lnTo>
                  <a:close/>
                </a:path>
              </a:pathLst>
            </a:custGeom>
            <a:solidFill>
              <a:srgbClr val="00A8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77202" y="365645"/>
              <a:ext cx="219235" cy="17921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87351" y="605510"/>
              <a:ext cx="219678" cy="17920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19951" y="845375"/>
              <a:ext cx="219699" cy="17920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980771" y="365645"/>
              <a:ext cx="219233" cy="179210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645910" y="605510"/>
              <a:ext cx="219684" cy="179207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57365" y="845375"/>
              <a:ext cx="219703" cy="17920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97599" y="1085240"/>
              <a:ext cx="219673" cy="17919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0" y="364448"/>
              <a:ext cx="6126480" cy="898525"/>
            </a:xfrm>
            <a:custGeom>
              <a:avLst/>
              <a:gdLst/>
              <a:ahLst/>
              <a:cxnLst/>
              <a:rect l="l" t="t" r="r" b="b"/>
              <a:pathLst>
                <a:path w="6126480" h="898525">
                  <a:moveTo>
                    <a:pt x="0" y="0"/>
                  </a:moveTo>
                  <a:lnTo>
                    <a:pt x="6126058" y="0"/>
                  </a:lnTo>
                  <a:lnTo>
                    <a:pt x="5765987" y="898334"/>
                  </a:lnTo>
                </a:path>
              </a:pathLst>
            </a:custGeom>
            <a:ln w="8890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AutoShape 2" descr="GC G-ænial A'CHORD">
            <a:extLst>
              <a:ext uri="{FF2B5EF4-FFF2-40B4-BE49-F238E27FC236}">
                <a16:creationId xmlns:a16="http://schemas.microsoft.com/office/drawing/2014/main" id="{AC0CA6FC-1D42-41E8-9274-00DC08A4CC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25850" y="51943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760FF5-BF60-4FFA-8BB8-1244A21FA424}"/>
              </a:ext>
            </a:extLst>
          </p:cNvPr>
          <p:cNvSpPr txBox="1"/>
          <p:nvPr/>
        </p:nvSpPr>
        <p:spPr>
          <a:xfrm>
            <a:off x="1500257" y="1109907"/>
            <a:ext cx="641168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 LT Pro" panose="020B0504020202020204" pitchFamily="34" charset="0"/>
              </a:rPr>
              <a:t>GC 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 LT Pro" panose="020B0504020202020204" pitchFamily="34" charset="0"/>
              </a:rPr>
              <a:t>ACADEMIC EXCELLENCE CONTEST 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 LT Pro" panose="020B0504020202020204" pitchFamily="34" charset="0"/>
              </a:rPr>
              <a:t>2024</a:t>
            </a:r>
          </a:p>
          <a:p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C243C9-132A-0DBC-D6DE-F12E9853E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2694C4-D79E-169A-D6D3-6DCB88B28E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217129" y="9969270"/>
            <a:ext cx="177165" cy="152400"/>
          </a:xfrm>
          <a:custGeom>
            <a:avLst/>
            <a:gdLst/>
            <a:ahLst/>
            <a:cxnLst/>
            <a:rect l="l" t="t" r="r" b="b"/>
            <a:pathLst>
              <a:path w="177164" h="152400">
                <a:moveTo>
                  <a:pt x="176644" y="0"/>
                </a:moveTo>
                <a:lnTo>
                  <a:pt x="74396" y="0"/>
                </a:lnTo>
                <a:lnTo>
                  <a:pt x="0" y="152311"/>
                </a:lnTo>
                <a:lnTo>
                  <a:pt x="102247" y="152311"/>
                </a:lnTo>
                <a:lnTo>
                  <a:pt x="176644" y="0"/>
                </a:lnTo>
                <a:close/>
              </a:path>
            </a:pathLst>
          </a:custGeom>
          <a:solidFill>
            <a:srgbClr val="00A88E"/>
          </a:solidFill>
        </p:spPr>
        <p:txBody>
          <a:bodyPr wrap="square" lIns="0" tIns="0" rIns="0" bIns="0" rtlCol="0"/>
          <a:lstStyle/>
          <a:p>
            <a:endParaRPr>
              <a:latin typeface="Avenir Next LT Pro" panose="020B05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28593" y="9969024"/>
            <a:ext cx="177165" cy="152400"/>
          </a:xfrm>
          <a:custGeom>
            <a:avLst/>
            <a:gdLst/>
            <a:ahLst/>
            <a:cxnLst/>
            <a:rect l="l" t="t" r="r" b="b"/>
            <a:pathLst>
              <a:path w="177164" h="152400">
                <a:moveTo>
                  <a:pt x="176644" y="0"/>
                </a:moveTo>
                <a:lnTo>
                  <a:pt x="74396" y="0"/>
                </a:lnTo>
                <a:lnTo>
                  <a:pt x="0" y="152311"/>
                </a:lnTo>
                <a:lnTo>
                  <a:pt x="102247" y="152311"/>
                </a:lnTo>
                <a:lnTo>
                  <a:pt x="176644" y="0"/>
                </a:lnTo>
                <a:close/>
              </a:path>
            </a:pathLst>
          </a:custGeom>
          <a:solidFill>
            <a:srgbClr val="00A88E"/>
          </a:solidFill>
        </p:spPr>
        <p:txBody>
          <a:bodyPr wrap="square" lIns="0" tIns="0" rIns="0" bIns="0" rtlCol="0"/>
          <a:lstStyle/>
          <a:p>
            <a:endParaRPr>
              <a:latin typeface="Avenir Next LT Pro" panose="020B05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66824" y="10174782"/>
            <a:ext cx="177165" cy="152400"/>
          </a:xfrm>
          <a:custGeom>
            <a:avLst/>
            <a:gdLst/>
            <a:ahLst/>
            <a:cxnLst/>
            <a:rect l="l" t="t" r="r" b="b"/>
            <a:pathLst>
              <a:path w="177164" h="152400">
                <a:moveTo>
                  <a:pt x="176644" y="0"/>
                </a:moveTo>
                <a:lnTo>
                  <a:pt x="74396" y="0"/>
                </a:lnTo>
                <a:lnTo>
                  <a:pt x="0" y="152323"/>
                </a:lnTo>
                <a:lnTo>
                  <a:pt x="102260" y="152323"/>
                </a:lnTo>
                <a:lnTo>
                  <a:pt x="176644" y="0"/>
                </a:lnTo>
                <a:close/>
              </a:path>
            </a:pathLst>
          </a:custGeom>
          <a:solidFill>
            <a:srgbClr val="00A88E"/>
          </a:solidFill>
        </p:spPr>
        <p:txBody>
          <a:bodyPr wrap="square" lIns="0" tIns="0" rIns="0" bIns="0" rtlCol="0"/>
          <a:lstStyle/>
          <a:p>
            <a:endParaRPr>
              <a:latin typeface="Avenir Next LT Pro" panose="020B05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73017" y="9968825"/>
            <a:ext cx="177165" cy="152400"/>
          </a:xfrm>
          <a:custGeom>
            <a:avLst/>
            <a:gdLst/>
            <a:ahLst/>
            <a:cxnLst/>
            <a:rect l="l" t="t" r="r" b="b"/>
            <a:pathLst>
              <a:path w="177164" h="152400">
                <a:moveTo>
                  <a:pt x="176644" y="0"/>
                </a:moveTo>
                <a:lnTo>
                  <a:pt x="74396" y="0"/>
                </a:lnTo>
                <a:lnTo>
                  <a:pt x="0" y="152311"/>
                </a:lnTo>
                <a:lnTo>
                  <a:pt x="102260" y="152311"/>
                </a:lnTo>
                <a:lnTo>
                  <a:pt x="176644" y="0"/>
                </a:lnTo>
                <a:close/>
              </a:path>
            </a:pathLst>
          </a:custGeom>
          <a:solidFill>
            <a:srgbClr val="00A88E"/>
          </a:solidFill>
        </p:spPr>
        <p:txBody>
          <a:bodyPr wrap="square" lIns="0" tIns="0" rIns="0" bIns="0" rtlCol="0"/>
          <a:lstStyle/>
          <a:p>
            <a:endParaRPr>
              <a:latin typeface="Avenir Next LT Pro" panose="020B05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66223" y="9944404"/>
            <a:ext cx="723900" cy="402590"/>
          </a:xfrm>
          <a:custGeom>
            <a:avLst/>
            <a:gdLst/>
            <a:ahLst/>
            <a:cxnLst/>
            <a:rect l="l" t="t" r="r" b="b"/>
            <a:pathLst>
              <a:path w="723900" h="402590">
                <a:moveTo>
                  <a:pt x="365709" y="231838"/>
                </a:moveTo>
                <a:lnTo>
                  <a:pt x="263461" y="231838"/>
                </a:lnTo>
                <a:lnTo>
                  <a:pt x="189064" y="384162"/>
                </a:lnTo>
                <a:lnTo>
                  <a:pt x="291312" y="384162"/>
                </a:lnTo>
                <a:lnTo>
                  <a:pt x="365709" y="231838"/>
                </a:lnTo>
                <a:close/>
              </a:path>
              <a:path w="723900" h="402590">
                <a:moveTo>
                  <a:pt x="417563" y="105270"/>
                </a:moveTo>
                <a:lnTo>
                  <a:pt x="395439" y="37541"/>
                </a:lnTo>
                <a:lnTo>
                  <a:pt x="336219" y="5130"/>
                </a:lnTo>
                <a:lnTo>
                  <a:pt x="279133" y="0"/>
                </a:lnTo>
                <a:lnTo>
                  <a:pt x="235381" y="4813"/>
                </a:lnTo>
                <a:lnTo>
                  <a:pt x="192557" y="18707"/>
                </a:lnTo>
                <a:lnTo>
                  <a:pt x="151752" y="40830"/>
                </a:lnTo>
                <a:lnTo>
                  <a:pt x="114058" y="70370"/>
                </a:lnTo>
                <a:lnTo>
                  <a:pt x="80556" y="106489"/>
                </a:lnTo>
                <a:lnTo>
                  <a:pt x="52349" y="148348"/>
                </a:lnTo>
                <a:lnTo>
                  <a:pt x="30530" y="195122"/>
                </a:lnTo>
                <a:lnTo>
                  <a:pt x="6731" y="262318"/>
                </a:lnTo>
                <a:lnTo>
                  <a:pt x="0" y="304241"/>
                </a:lnTo>
                <a:lnTo>
                  <a:pt x="11442" y="338480"/>
                </a:lnTo>
                <a:lnTo>
                  <a:pt x="42113" y="382612"/>
                </a:lnTo>
                <a:lnTo>
                  <a:pt x="158064" y="383133"/>
                </a:lnTo>
                <a:lnTo>
                  <a:pt x="147243" y="373722"/>
                </a:lnTo>
                <a:lnTo>
                  <a:pt x="127736" y="342455"/>
                </a:lnTo>
                <a:lnTo>
                  <a:pt x="118922" y="284784"/>
                </a:lnTo>
                <a:lnTo>
                  <a:pt x="140233" y="196164"/>
                </a:lnTo>
                <a:lnTo>
                  <a:pt x="165227" y="154051"/>
                </a:lnTo>
                <a:lnTo>
                  <a:pt x="199618" y="120662"/>
                </a:lnTo>
                <a:lnTo>
                  <a:pt x="238036" y="98653"/>
                </a:lnTo>
                <a:lnTo>
                  <a:pt x="275056" y="90728"/>
                </a:lnTo>
                <a:lnTo>
                  <a:pt x="301510" y="91528"/>
                </a:lnTo>
                <a:lnTo>
                  <a:pt x="314058" y="97078"/>
                </a:lnTo>
                <a:lnTo>
                  <a:pt x="316064" y="112166"/>
                </a:lnTo>
                <a:lnTo>
                  <a:pt x="310857" y="141541"/>
                </a:lnTo>
                <a:lnTo>
                  <a:pt x="410514" y="140512"/>
                </a:lnTo>
                <a:lnTo>
                  <a:pt x="413626" y="130517"/>
                </a:lnTo>
                <a:lnTo>
                  <a:pt x="417563" y="105270"/>
                </a:lnTo>
                <a:close/>
              </a:path>
              <a:path w="723900" h="402590">
                <a:moveTo>
                  <a:pt x="723544" y="271526"/>
                </a:moveTo>
                <a:lnTo>
                  <a:pt x="613905" y="271526"/>
                </a:lnTo>
                <a:lnTo>
                  <a:pt x="600329" y="296621"/>
                </a:lnTo>
                <a:lnTo>
                  <a:pt x="587146" y="309499"/>
                </a:lnTo>
                <a:lnTo>
                  <a:pt x="566559" y="314248"/>
                </a:lnTo>
                <a:lnTo>
                  <a:pt x="530783" y="314921"/>
                </a:lnTo>
                <a:lnTo>
                  <a:pt x="503237" y="303834"/>
                </a:lnTo>
                <a:lnTo>
                  <a:pt x="492391" y="275310"/>
                </a:lnTo>
                <a:lnTo>
                  <a:pt x="495642" y="236486"/>
                </a:lnTo>
                <a:lnTo>
                  <a:pt x="510349" y="194487"/>
                </a:lnTo>
                <a:lnTo>
                  <a:pt x="533920" y="156451"/>
                </a:lnTo>
                <a:lnTo>
                  <a:pt x="592188" y="98158"/>
                </a:lnTo>
                <a:lnTo>
                  <a:pt x="650354" y="56845"/>
                </a:lnTo>
                <a:lnTo>
                  <a:pt x="695058" y="32245"/>
                </a:lnTo>
                <a:lnTo>
                  <a:pt x="712939" y="24091"/>
                </a:lnTo>
                <a:lnTo>
                  <a:pt x="559092" y="24091"/>
                </a:lnTo>
                <a:lnTo>
                  <a:pt x="494258" y="51765"/>
                </a:lnTo>
                <a:lnTo>
                  <a:pt x="456641" y="79616"/>
                </a:lnTo>
                <a:lnTo>
                  <a:pt x="431863" y="124434"/>
                </a:lnTo>
                <a:lnTo>
                  <a:pt x="405523" y="202984"/>
                </a:lnTo>
                <a:lnTo>
                  <a:pt x="392531" y="264502"/>
                </a:lnTo>
                <a:lnTo>
                  <a:pt x="394868" y="314439"/>
                </a:lnTo>
                <a:lnTo>
                  <a:pt x="410705" y="352996"/>
                </a:lnTo>
                <a:lnTo>
                  <a:pt x="438175" y="380339"/>
                </a:lnTo>
                <a:lnTo>
                  <a:pt x="475424" y="396608"/>
                </a:lnTo>
                <a:lnTo>
                  <a:pt x="520598" y="401993"/>
                </a:lnTo>
                <a:lnTo>
                  <a:pt x="616242" y="381609"/>
                </a:lnTo>
                <a:lnTo>
                  <a:pt x="678891" y="336765"/>
                </a:lnTo>
                <a:lnTo>
                  <a:pt x="713143" y="291922"/>
                </a:lnTo>
                <a:lnTo>
                  <a:pt x="723544" y="271526"/>
                </a:lnTo>
                <a:close/>
              </a:path>
            </a:pathLst>
          </a:custGeom>
          <a:solidFill>
            <a:srgbClr val="00A88E"/>
          </a:solidFill>
        </p:spPr>
        <p:txBody>
          <a:bodyPr wrap="square" lIns="0" tIns="0" rIns="0" bIns="0" rtlCol="0"/>
          <a:lstStyle/>
          <a:p>
            <a:endParaRPr>
              <a:latin typeface="Avenir Next LT Pro" panose="020B05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910334" y="10174880"/>
            <a:ext cx="177165" cy="152400"/>
          </a:xfrm>
          <a:custGeom>
            <a:avLst/>
            <a:gdLst/>
            <a:ahLst/>
            <a:cxnLst/>
            <a:rect l="l" t="t" r="r" b="b"/>
            <a:pathLst>
              <a:path w="177164" h="152400">
                <a:moveTo>
                  <a:pt x="176644" y="0"/>
                </a:moveTo>
                <a:lnTo>
                  <a:pt x="74396" y="0"/>
                </a:lnTo>
                <a:lnTo>
                  <a:pt x="0" y="152311"/>
                </a:lnTo>
                <a:lnTo>
                  <a:pt x="102247" y="152311"/>
                </a:lnTo>
                <a:lnTo>
                  <a:pt x="176644" y="0"/>
                </a:lnTo>
                <a:close/>
              </a:path>
            </a:pathLst>
          </a:custGeom>
          <a:solidFill>
            <a:srgbClr val="00A88E"/>
          </a:solidFill>
        </p:spPr>
        <p:txBody>
          <a:bodyPr wrap="square" lIns="0" tIns="0" rIns="0" bIns="0" rtlCol="0"/>
          <a:lstStyle/>
          <a:p>
            <a:endParaRPr>
              <a:latin typeface="Avenir Next LT Pro" panose="020B050402020202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540002"/>
            <a:ext cx="2660015" cy="360045"/>
          </a:xfrm>
          <a:custGeom>
            <a:avLst/>
            <a:gdLst/>
            <a:ahLst/>
            <a:cxnLst/>
            <a:rect l="l" t="t" r="r" b="b"/>
            <a:pathLst>
              <a:path w="2660015" h="360044">
                <a:moveTo>
                  <a:pt x="2484003" y="0"/>
                </a:moveTo>
                <a:lnTo>
                  <a:pt x="0" y="0"/>
                </a:lnTo>
                <a:lnTo>
                  <a:pt x="0" y="359994"/>
                </a:lnTo>
                <a:lnTo>
                  <a:pt x="2659834" y="359994"/>
                </a:lnTo>
                <a:lnTo>
                  <a:pt x="2484003" y="0"/>
                </a:lnTo>
                <a:close/>
              </a:path>
            </a:pathLst>
          </a:custGeom>
          <a:solidFill>
            <a:srgbClr val="00A8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47300" y="588811"/>
            <a:ext cx="60769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0" dirty="0">
                <a:solidFill>
                  <a:srgbClr val="FFFFFF"/>
                </a:solidFill>
                <a:latin typeface="Trebuchet MS"/>
                <a:cs typeface="Trebuchet MS"/>
              </a:rPr>
              <a:t>RULES</a:t>
            </a:r>
            <a:endParaRPr sz="15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7600" y="1039414"/>
            <a:ext cx="7157720" cy="62452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0" algn="just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Rules</a:t>
            </a:r>
            <a:r>
              <a:rPr sz="900" b="1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b="1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-</a:t>
            </a:r>
            <a:r>
              <a:rPr sz="900" b="1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b="1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National</a:t>
            </a:r>
            <a:r>
              <a:rPr sz="900" b="1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b="1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Competition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331470" indent="-179070" algn="just">
              <a:lnSpc>
                <a:spcPct val="100000"/>
              </a:lnSpc>
              <a:buChar char="•"/>
              <a:tabLst>
                <a:tab pos="331470" algn="l"/>
              </a:tabLst>
            </a:pP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All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universities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are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invited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participate;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331470" indent="-179070" algn="just">
              <a:lnSpc>
                <a:spcPct val="100000"/>
              </a:lnSpc>
              <a:buChar char="•"/>
              <a:tabLst>
                <a:tab pos="331470" algn="l"/>
              </a:tabLst>
            </a:pP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Each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University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can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submit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unlimited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number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cases,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but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only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one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case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per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student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6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will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be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accepted;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330835" marR="157480" indent="-179070" algn="just">
              <a:lnSpc>
                <a:spcPct val="100000"/>
              </a:lnSpc>
              <a:buChar char="•"/>
              <a:tabLst>
                <a:tab pos="332105" algn="l"/>
              </a:tabLst>
            </a:pPr>
            <a:r>
              <a:rPr lang="en-US"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 interested universities will receive, free of charge, a bag containing  Injection </a:t>
            </a:r>
            <a:r>
              <a:rPr lang="en-US" sz="900" dirty="0" err="1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Moulding</a:t>
            </a:r>
            <a:r>
              <a:rPr lang="en-US"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Kit, G-</a:t>
            </a:r>
            <a:r>
              <a:rPr lang="en-US" sz="900" dirty="0" err="1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ænial</a:t>
            </a:r>
            <a:r>
              <a:rPr lang="en-US"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Universal Injectable, Syringe JE, G-</a:t>
            </a:r>
            <a:r>
              <a:rPr lang="en-US" sz="900" dirty="0" err="1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ænial</a:t>
            </a:r>
            <a:r>
              <a:rPr lang="en-US"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Universal Injectable, Syringe A01, </a:t>
            </a:r>
            <a:r>
              <a:rPr lang="en-US" sz="900" dirty="0" err="1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everX</a:t>
            </a:r>
            <a:r>
              <a:rPr lang="en-US"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Flow Syringe Dentin shade, G-aenial A’CHORD Layering Kit, GC Modelling Liquid Kit and G-Premio Bond, clinical guide, articles and documentation for registration. This bag/kit will be delivered personally by a GC representative who will explain cusp-by-cusp and Injection </a:t>
            </a:r>
            <a:r>
              <a:rPr lang="en-US" sz="900" dirty="0" err="1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Moulding</a:t>
            </a:r>
            <a:r>
              <a:rPr lang="en-US"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Technique using G-aenial Universal Injectable shade concept and the rules of the contest;</a:t>
            </a:r>
          </a:p>
          <a:p>
            <a:pPr marL="330835" marR="157480" indent="-179070" algn="just">
              <a:lnSpc>
                <a:spcPct val="100000"/>
              </a:lnSpc>
              <a:buChar char="•"/>
              <a:tabLst>
                <a:tab pos="332105" algn="l"/>
              </a:tabLst>
            </a:pPr>
            <a:r>
              <a:rPr lang="en-US"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 contest is based on the photographic documentation of a clinical step-by-step case with G-aenial Universal Injectable using cusp-by-cusp technique for undergraduate students and IMT for postgraduate students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;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331470" indent="-179070" algn="just">
              <a:lnSpc>
                <a:spcPct val="100000"/>
              </a:lnSpc>
              <a:buChar char="•"/>
              <a:tabLst>
                <a:tab pos="331470" algn="l"/>
              </a:tabLst>
            </a:pP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There</a:t>
            </a:r>
            <a:r>
              <a:rPr sz="900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are</a:t>
            </a:r>
            <a:r>
              <a:rPr sz="900" spc="-4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2</a:t>
            </a:r>
            <a:r>
              <a:rPr sz="900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categories</a:t>
            </a:r>
            <a:r>
              <a:rPr sz="900" spc="-4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sz="900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this</a:t>
            </a:r>
            <a:r>
              <a:rPr sz="900" spc="-4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contest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396875" lvl="1" indent="-64769" algn="just">
              <a:lnSpc>
                <a:spcPct val="100000"/>
              </a:lnSpc>
              <a:buChar char="-"/>
              <a:tabLst>
                <a:tab pos="396875" algn="l"/>
              </a:tabLst>
            </a:pP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Junior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Category: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consisting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under-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graduate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students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(at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time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pictures 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were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taken,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during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academic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year)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396875" lvl="1" indent="-64769" algn="just">
              <a:lnSpc>
                <a:spcPct val="100000"/>
              </a:lnSpc>
              <a:buChar char="-"/>
              <a:tabLst>
                <a:tab pos="396875" algn="l"/>
              </a:tabLst>
            </a:pP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Senior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Category: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consisting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post-graduate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students, </a:t>
            </a:r>
            <a:r>
              <a:rPr sz="900" spc="-35" dirty="0" err="1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eg.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following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Master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program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or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doctoral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course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332105" marR="158115" algn="l">
              <a:lnSpc>
                <a:spcPct val="100000"/>
              </a:lnSpc>
            </a:pP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lang="nl-BE"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order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participate</a:t>
            </a:r>
            <a:r>
              <a:rPr lang="nl-BE"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,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cases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should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be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posted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GC Academic Excellence Contest 2024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open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group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page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Facebook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u="sng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(</a:t>
            </a:r>
            <a:r>
              <a:rPr lang="en-US" sz="900" u="sng" dirty="0">
                <a:solidFill>
                  <a:srgbClr val="0563C1"/>
                </a:solidFill>
                <a:effectLst/>
                <a:latin typeface="Avenir Next LT Pro" panose="020B0504020202020204" pitchFamily="34" charset="0"/>
                <a:ea typeface="Yu Gothic" panose="020B0400000000000000" pitchFamily="34" charset="-128"/>
                <a:hlinkClick r:id="rId2"/>
              </a:rPr>
              <a:t>https://www.facebook.com/groups/gcacademicexcellencecontest</a:t>
            </a:r>
            <a:r>
              <a:rPr sz="900" u="sng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)</a:t>
            </a:r>
            <a:r>
              <a:rPr lang="nl-BE" sz="900" u="sng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 &amp; Instagram</a:t>
            </a:r>
            <a:r>
              <a:rPr sz="900" u="sng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 </a:t>
            </a:r>
            <a:r>
              <a:rPr lang="nl-BE" sz="900" u="sng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(</a:t>
            </a:r>
            <a:r>
              <a:rPr lang="en-US" sz="900" u="sng" dirty="0">
                <a:solidFill>
                  <a:srgbClr val="0563C1"/>
                </a:solidFill>
                <a:effectLst/>
                <a:latin typeface="Avenir Next LT Pro" panose="020B0504020202020204" pitchFamily="34" charset="0"/>
                <a:ea typeface="Yu Gothic" panose="020B0400000000000000" pitchFamily="34" charset="-128"/>
                <a:hlinkClick r:id="rId4"/>
              </a:rPr>
              <a:t>https://www.instagram.com/gc.academic.excellence.contest/</a:t>
            </a:r>
            <a:r>
              <a:rPr lang="en-US" sz="900" u="sng" dirty="0">
                <a:solidFill>
                  <a:srgbClr val="0563C1"/>
                </a:solidFill>
                <a:effectLst/>
                <a:latin typeface="Avenir Next LT Pro" panose="020B0504020202020204" pitchFamily="34" charset="0"/>
                <a:ea typeface="Yu Gothic" panose="020B0400000000000000" pitchFamily="34" charset="-128"/>
              </a:rPr>
              <a:t>)</a:t>
            </a:r>
            <a:r>
              <a:rPr lang="nl-BE" sz="900" u="sng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  </a:t>
            </a:r>
            <a:r>
              <a:rPr sz="900" u="sng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from</a:t>
            </a:r>
            <a:r>
              <a:rPr sz="900" u="sng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 </a:t>
            </a:r>
            <a:r>
              <a:rPr sz="900" u="sng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Jan</a:t>
            </a:r>
            <a:r>
              <a:rPr sz="900" u="sng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 </a:t>
            </a:r>
            <a:r>
              <a:rPr sz="900" u="sng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1</a:t>
            </a:r>
            <a:r>
              <a:rPr sz="750" u="sng" baseline="33333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st</a:t>
            </a:r>
            <a:r>
              <a:rPr sz="750" u="sng" spc="202" baseline="33333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 </a:t>
            </a:r>
            <a:r>
              <a:rPr sz="900" u="sng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to</a:t>
            </a:r>
            <a:r>
              <a:rPr sz="900" u="sng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 </a:t>
            </a:r>
            <a:r>
              <a:rPr sz="900" u="sng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June</a:t>
            </a:r>
            <a:r>
              <a:rPr sz="900" u="sng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 </a:t>
            </a:r>
            <a:r>
              <a:rPr sz="900" u="sng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1</a:t>
            </a:r>
            <a:r>
              <a:rPr sz="750" u="sng" spc="-82" baseline="33333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st</a:t>
            </a:r>
            <a:r>
              <a:rPr sz="900" u="sng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,</a:t>
            </a:r>
            <a:r>
              <a:rPr sz="900" u="sng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 </a:t>
            </a:r>
            <a:r>
              <a:rPr sz="900" u="sng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202</a:t>
            </a:r>
            <a:r>
              <a:rPr lang="en-US" sz="900" u="sng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4</a:t>
            </a:r>
            <a:r>
              <a:rPr sz="900" u="sng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 </a:t>
            </a:r>
            <a:r>
              <a:rPr sz="900" u="sng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mentioning</a:t>
            </a:r>
            <a:r>
              <a:rPr sz="900" u="sng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 </a:t>
            </a:r>
            <a:r>
              <a:rPr sz="900" u="sng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the</a:t>
            </a:r>
            <a:r>
              <a:rPr sz="900" u="sng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 </a:t>
            </a:r>
            <a:r>
              <a:rPr sz="900" u="sng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Name</a:t>
            </a:r>
            <a:r>
              <a:rPr sz="900" u="sng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 </a:t>
            </a:r>
            <a:r>
              <a:rPr sz="900" u="sng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and</a:t>
            </a:r>
            <a:r>
              <a:rPr sz="900" u="sng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 </a:t>
            </a:r>
            <a:r>
              <a:rPr sz="900" u="sng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University </a:t>
            </a:r>
            <a:r>
              <a:rPr sz="900" u="sng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of</a:t>
            </a:r>
            <a:r>
              <a:rPr sz="900" u="sng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 </a:t>
            </a:r>
            <a:r>
              <a:rPr sz="900" u="sng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the</a:t>
            </a:r>
            <a:r>
              <a:rPr sz="900" u="sng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 </a:t>
            </a:r>
            <a:r>
              <a:rPr sz="900" u="sng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candidate</a:t>
            </a:r>
            <a:r>
              <a:rPr sz="900" u="sng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 </a:t>
            </a:r>
            <a:r>
              <a:rPr sz="900" u="sng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quoting</a:t>
            </a:r>
            <a:r>
              <a:rPr sz="900" u="sng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 </a:t>
            </a:r>
            <a:r>
              <a:rPr lang="nl-BE"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“</a:t>
            </a:r>
            <a:r>
              <a:rPr lang="nl-BE"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GC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Academic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Excellence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Contest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202</a:t>
            </a:r>
            <a:r>
              <a:rPr lang="en-US"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4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”.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332105" algn="just">
              <a:lnSpc>
                <a:spcPct val="100000"/>
              </a:lnSpc>
            </a:pP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Cases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posted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after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this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deadline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6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will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not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be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taken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into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consideration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for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the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contest.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151765" marR="15875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Besides</a:t>
            </a:r>
            <a:r>
              <a:rPr sz="900" spc="1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publishing</a:t>
            </a:r>
            <a:r>
              <a:rPr sz="900" spc="10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their</a:t>
            </a:r>
            <a:r>
              <a:rPr sz="900" spc="10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cases</a:t>
            </a:r>
            <a:r>
              <a:rPr sz="900" spc="10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on</a:t>
            </a:r>
            <a:r>
              <a:rPr sz="900" spc="10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Facebook</a:t>
            </a:r>
            <a:r>
              <a:rPr sz="900" spc="10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(</a:t>
            </a:r>
            <a:r>
              <a:rPr lang="en-US" sz="900" u="sng" dirty="0">
                <a:solidFill>
                  <a:srgbClr val="0563C1"/>
                </a:solidFill>
                <a:effectLst/>
                <a:latin typeface="Avenir Next LT Pro" panose="020B0504020202020204" pitchFamily="34" charset="0"/>
                <a:ea typeface="Yu Gothic" panose="020B0400000000000000" pitchFamily="34" charset="-128"/>
                <a:hlinkClick r:id="rId2"/>
              </a:rPr>
              <a:t>https://www.facebook.com/groups/gcacademicexcellencecontest</a:t>
            </a:r>
            <a:r>
              <a:rPr lang="en-US"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) </a:t>
            </a:r>
            <a:r>
              <a:rPr lang="nl-BE" sz="900" spc="10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or Instagram</a:t>
            </a:r>
            <a:r>
              <a:rPr lang="nl-BE"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 (</a:t>
            </a:r>
            <a:r>
              <a:rPr lang="en-US" sz="900" u="sng" dirty="0">
                <a:solidFill>
                  <a:srgbClr val="808285"/>
                </a:solidFill>
                <a:effectLst/>
                <a:latin typeface="Avenir Next LT Pro" panose="020B0504020202020204" pitchFamily="34" charset="0"/>
                <a:ea typeface="Yu Gothic" panose="020B0400000000000000" pitchFamily="34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https://www.instagram.com/gc.academic.excellence.contest</a:t>
            </a:r>
            <a:r>
              <a:rPr lang="en-US" sz="900" u="sng" dirty="0">
                <a:solidFill>
                  <a:srgbClr val="939393"/>
                </a:solidFill>
                <a:effectLst/>
                <a:latin typeface="Avenir Next LT Pro" panose="020B0504020202020204" pitchFamily="34" charset="0"/>
                <a:ea typeface="Yu Gothic" panose="020B0400000000000000" pitchFamily="34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900" u="sng" dirty="0">
                <a:solidFill>
                  <a:srgbClr val="939393"/>
                </a:solidFill>
                <a:effectLst/>
                <a:latin typeface="Avenir Next LT Pro" panose="020B0504020202020204" pitchFamily="34" charset="0"/>
                <a:ea typeface="Yu Gothic" panose="020B0400000000000000" pitchFamily="34" charset="-128"/>
              </a:rPr>
              <a:t>)</a:t>
            </a:r>
            <a:r>
              <a:rPr lang="nl-BE" sz="900" spc="105" dirty="0">
                <a:solidFill>
                  <a:srgbClr val="939393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939393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105" dirty="0">
                <a:solidFill>
                  <a:srgbClr val="939393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participants</a:t>
            </a:r>
            <a:r>
              <a:rPr sz="900" spc="10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have</a:t>
            </a:r>
            <a:r>
              <a:rPr sz="900" spc="10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10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send</a:t>
            </a:r>
            <a:r>
              <a:rPr sz="900" spc="10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10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following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elements</a:t>
            </a:r>
            <a:r>
              <a:rPr sz="900" spc="-4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4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8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GC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representative: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330835" indent="-179070">
              <a:lnSpc>
                <a:spcPct val="100000"/>
              </a:lnSpc>
              <a:buChar char="•"/>
              <a:tabLst>
                <a:tab pos="330835" algn="l"/>
              </a:tabLst>
            </a:pP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case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inside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given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PowerPoint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format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and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following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requested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guidelines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330835" indent="-179070">
              <a:lnSpc>
                <a:spcPct val="100000"/>
              </a:lnSpc>
              <a:buChar char="•"/>
              <a:tabLst>
                <a:tab pos="330835" algn="l"/>
              </a:tabLst>
            </a:pP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duly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filled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and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signed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registration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form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and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CTA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(copyright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transfer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agreement)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332105" marR="158750">
              <a:lnSpc>
                <a:spcPct val="100000"/>
              </a:lnSpc>
            </a:pP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CTA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also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includes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right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use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pictures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participants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taken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during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local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&amp;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European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ceremonies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&amp;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events.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case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this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document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is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not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received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before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the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end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date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the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competition,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the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participation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6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will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not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be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taken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into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account.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330835" indent="-179070">
              <a:lnSpc>
                <a:spcPct val="100000"/>
              </a:lnSpc>
              <a:buChar char="•"/>
              <a:tabLst>
                <a:tab pos="330835" algn="l"/>
              </a:tabLst>
            </a:pP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Contact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information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8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GC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Branches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can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be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found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end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this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document.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330835" marR="157480" indent="-179070">
              <a:lnSpc>
                <a:spcPct val="100000"/>
              </a:lnSpc>
              <a:buChar char="•"/>
              <a:tabLst>
                <a:tab pos="332105" algn="l"/>
              </a:tabLst>
            </a:pP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Participants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incentivize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their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Facebook</a:t>
            </a:r>
            <a:r>
              <a:rPr lang="en-US"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and Instagram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friends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comment/share/like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their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cases.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One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participant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per each channel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on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international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level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with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most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“likes”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6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will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become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Facebook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Award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winner</a:t>
            </a:r>
            <a:r>
              <a:rPr lang="en-US"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and the Instagram Award winner. </a:t>
            </a:r>
            <a:r>
              <a:rPr sz="900" spc="8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GC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reserves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rights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check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origin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“likes”.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330835" marR="158750" indent="-179070">
              <a:lnSpc>
                <a:spcPct val="100000"/>
              </a:lnSpc>
              <a:buChar char="•"/>
              <a:tabLst>
                <a:tab pos="332105" algn="l"/>
              </a:tabLst>
            </a:pPr>
            <a:r>
              <a:rPr sz="900" spc="8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local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independent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jury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evaluates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cases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and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selects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1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or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2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winner(s)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per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category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(Junior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&amp;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Senior).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Value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prizes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may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vary 	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according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country.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prize event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6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will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be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announced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participants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each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country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independently.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808285"/>
              </a:buClr>
              <a:buFont typeface="Trebuchet MS"/>
              <a:buChar char="•"/>
            </a:pP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151765" algn="just">
              <a:lnSpc>
                <a:spcPct val="100000"/>
              </a:lnSpc>
              <a:spcBef>
                <a:spcPts val="5"/>
              </a:spcBef>
            </a:pPr>
            <a:r>
              <a:rPr sz="900" b="1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Rules</a:t>
            </a:r>
            <a:r>
              <a:rPr sz="900" b="1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b="1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-</a:t>
            </a:r>
            <a:r>
              <a:rPr sz="900" b="1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b="1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European</a:t>
            </a:r>
            <a:r>
              <a:rPr sz="900" b="1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b="1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Competition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151765" marR="158750" algn="just">
              <a:lnSpc>
                <a:spcPct val="100000"/>
              </a:lnSpc>
            </a:pP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1</a:t>
            </a:r>
            <a:r>
              <a:rPr sz="750" spc="-15" baseline="33333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st</a:t>
            </a:r>
            <a:r>
              <a:rPr sz="750" spc="82" baseline="33333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prize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winners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each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Nationa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l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Contest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6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(1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undergraduate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&amp;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1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postgraduate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student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resident)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are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als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awarded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with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trip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Leuve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n</a:t>
            </a:r>
            <a:r>
              <a:rPr sz="900" spc="-6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participate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International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Competition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on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20</a:t>
            </a:r>
            <a:r>
              <a:rPr lang="en-US" sz="900" spc="-15" baseline="300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</a:t>
            </a:r>
            <a:r>
              <a:rPr lang="en-US"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and 21</a:t>
            </a:r>
            <a:r>
              <a:rPr lang="en-US" sz="900" spc="-15" baseline="300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st</a:t>
            </a:r>
            <a:r>
              <a:rPr lang="en-US"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September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202</a:t>
            </a:r>
            <a:r>
              <a:rPr lang="en-US"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4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.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students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will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have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possibility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come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along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with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their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6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tutor.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It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is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prerequisite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for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1</a:t>
            </a:r>
            <a:r>
              <a:rPr sz="750" spc="-15" baseline="33333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st</a:t>
            </a:r>
            <a:r>
              <a:rPr sz="750" spc="-52" baseline="33333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prize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winners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local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contests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be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physically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present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Leuve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n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present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their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case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European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contest.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cas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participants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cannot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attend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contest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Leuve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n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due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problems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with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visa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issuing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any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other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reason,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these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students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will </a:t>
            </a:r>
            <a:r>
              <a:rPr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get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opportunity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show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their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cas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6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jury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via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Teams.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However,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these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cases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will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no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be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taken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into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account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for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contest.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151765">
              <a:lnSpc>
                <a:spcPct val="100000"/>
              </a:lnSpc>
              <a:spcBef>
                <a:spcPts val="5"/>
              </a:spcBef>
            </a:pP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This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event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6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will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take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place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as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follows: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330835" marR="156845" indent="-179070">
              <a:lnSpc>
                <a:spcPct val="100000"/>
              </a:lnSpc>
              <a:buChar char="•"/>
              <a:tabLst>
                <a:tab pos="332105" algn="l"/>
              </a:tabLst>
            </a:pP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1</a:t>
            </a:r>
            <a:r>
              <a:rPr sz="750" baseline="33333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st</a:t>
            </a:r>
            <a:r>
              <a:rPr sz="750" spc="165" baseline="33333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day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(afternoon):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both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local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1</a:t>
            </a:r>
            <a:r>
              <a:rPr sz="750" baseline="33333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st</a:t>
            </a:r>
            <a:r>
              <a:rPr sz="750" spc="165" baseline="33333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prize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winners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present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their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cases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nl-BE"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5-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10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minute</a:t>
            </a:r>
            <a:r>
              <a:rPr lang="nl-BE"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maximum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presentation,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International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Jury. 	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criteria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for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evaluation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are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defined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below. </a:t>
            </a:r>
            <a:r>
              <a:rPr lang="nl-BE"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We close </a:t>
            </a:r>
            <a:r>
              <a:rPr lang="nl-BE" sz="900" spc="-35" dirty="0" err="1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lang="nl-BE"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d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ay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with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nl-BE" sz="900" spc="-35" dirty="0" err="1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guided</a:t>
            </a:r>
            <a:r>
              <a:rPr lang="nl-BE"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tour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and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dinner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Leuven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and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award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ceremony.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330835" indent="-179070">
              <a:lnSpc>
                <a:spcPct val="100000"/>
              </a:lnSpc>
              <a:buChar char="•"/>
              <a:tabLst>
                <a:tab pos="330835" algn="l"/>
              </a:tabLst>
            </a:pP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2</a:t>
            </a:r>
            <a:r>
              <a:rPr sz="750" baseline="33333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nd</a:t>
            </a:r>
            <a:r>
              <a:rPr sz="750" spc="135" baseline="33333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day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(full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day):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Master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course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on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direct restorations with state-of-the-art GC materials</a:t>
            </a:r>
            <a:r>
              <a:rPr lang="en-US"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.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7356" y="7485933"/>
            <a:ext cx="187578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Evaluation</a:t>
            </a:r>
            <a:r>
              <a:rPr sz="900" b="1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b="1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criteria</a:t>
            </a:r>
            <a:r>
              <a:rPr sz="900" b="1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b="1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for</a:t>
            </a:r>
            <a:r>
              <a:rPr sz="900" b="1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b="1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clinical</a:t>
            </a:r>
            <a:r>
              <a:rPr sz="900" b="1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cases: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191770" indent="-179070">
              <a:lnSpc>
                <a:spcPct val="100000"/>
              </a:lnSpc>
              <a:buChar char="•"/>
              <a:tabLst>
                <a:tab pos="191770" algn="l"/>
              </a:tabLst>
            </a:pP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Colour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match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191770" indent="-179070">
              <a:lnSpc>
                <a:spcPct val="100000"/>
              </a:lnSpc>
              <a:buChar char="•"/>
              <a:tabLst>
                <a:tab pos="191770" algn="l"/>
              </a:tabLst>
            </a:pP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Anatomical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reproduction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191770" indent="-179070">
              <a:lnSpc>
                <a:spcPct val="100000"/>
              </a:lnSpc>
              <a:buChar char="•"/>
              <a:tabLst>
                <a:tab pos="191770" algn="l"/>
              </a:tabLst>
            </a:pP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Use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of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characterization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effects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191770" indent="-179070">
              <a:lnSpc>
                <a:spcPct val="100000"/>
              </a:lnSpc>
              <a:buChar char="•"/>
              <a:tabLst>
                <a:tab pos="191770" algn="l"/>
              </a:tabLst>
            </a:pP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Didactics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during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presentation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191770" indent="-179070">
              <a:lnSpc>
                <a:spcPct val="100000"/>
              </a:lnSpc>
              <a:buChar char="•"/>
              <a:tabLst>
                <a:tab pos="191770" algn="l"/>
              </a:tabLst>
            </a:pP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Quality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pictures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191770" indent="-179070">
              <a:lnSpc>
                <a:spcPct val="100000"/>
              </a:lnSpc>
              <a:buChar char="•"/>
              <a:tabLst>
                <a:tab pos="191770" algn="l"/>
              </a:tabLst>
            </a:pP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Originality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case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192405" indent="-179070">
              <a:lnSpc>
                <a:spcPct val="100000"/>
              </a:lnSpc>
              <a:buChar char="•"/>
              <a:tabLst>
                <a:tab pos="192405" algn="l"/>
              </a:tabLst>
            </a:pP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Complexity</a:t>
            </a:r>
            <a:r>
              <a:rPr sz="900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4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case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09593" y="7623094"/>
            <a:ext cx="2973657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2565" indent="-189865">
              <a:lnSpc>
                <a:spcPct val="100000"/>
              </a:lnSpc>
              <a:spcBef>
                <a:spcPts val="100"/>
              </a:spcBef>
              <a:buChar char="•"/>
              <a:tabLst>
                <a:tab pos="202565" algn="l"/>
              </a:tabLst>
            </a:pP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Quality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final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result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203200" indent="-190500">
              <a:lnSpc>
                <a:spcPct val="100000"/>
              </a:lnSpc>
              <a:buChar char="•"/>
              <a:tabLst>
                <a:tab pos="203200" algn="l"/>
              </a:tabLst>
            </a:pP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Texture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203200" indent="-190500">
              <a:lnSpc>
                <a:spcPct val="100000"/>
              </a:lnSpc>
              <a:buChar char="•"/>
              <a:tabLst>
                <a:tab pos="203200" algn="l"/>
              </a:tabLst>
            </a:pP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Marginal</a:t>
            </a:r>
            <a:r>
              <a:rPr sz="900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adaptation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203200" indent="-190500">
              <a:lnSpc>
                <a:spcPct val="100000"/>
              </a:lnSpc>
              <a:buChar char="•"/>
              <a:tabLst>
                <a:tab pos="203200" algn="l"/>
              </a:tabLst>
            </a:pP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Quality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presentation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203200" indent="-190500">
              <a:lnSpc>
                <a:spcPct val="100000"/>
              </a:lnSpc>
              <a:buChar char="•"/>
              <a:tabLst>
                <a:tab pos="203200" algn="l"/>
              </a:tabLst>
            </a:pP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Presentation</a:t>
            </a:r>
            <a:r>
              <a:rPr sz="900" spc="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skills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203200" indent="-190500">
              <a:lnSpc>
                <a:spcPct val="100000"/>
              </a:lnSpc>
              <a:buChar char="•"/>
              <a:tabLst>
                <a:tab pos="203200" algn="l"/>
              </a:tabLst>
            </a:pP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Respect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presentation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time </a:t>
            </a:r>
            <a:r>
              <a:rPr sz="900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(10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minutes</a:t>
            </a:r>
            <a:r>
              <a:rPr lang="nl-BE"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maximum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)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1901" y="8720373"/>
            <a:ext cx="176339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35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European</a:t>
            </a:r>
            <a:r>
              <a:rPr sz="900" b="1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b="1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Award: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217804" indent="-179070">
              <a:lnSpc>
                <a:spcPct val="100000"/>
              </a:lnSpc>
              <a:buChar char="•"/>
              <a:tabLst>
                <a:tab pos="217804" algn="l"/>
              </a:tabLst>
            </a:pP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1</a:t>
            </a:r>
            <a:r>
              <a:rPr sz="750" baseline="33333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st</a:t>
            </a:r>
            <a:r>
              <a:rPr sz="750" spc="127" baseline="33333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Prize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Senior: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1000 </a:t>
            </a:r>
            <a:r>
              <a:rPr sz="900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€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217804" marR="270510">
              <a:lnSpc>
                <a:spcPct val="100000"/>
              </a:lnSpc>
            </a:pPr>
            <a:r>
              <a:rPr sz="900" spc="1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+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publication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article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sz="900" spc="-5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8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GC</a:t>
            </a:r>
            <a:r>
              <a:rPr sz="900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Get</a:t>
            </a:r>
            <a:r>
              <a:rPr sz="900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Connected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217804">
              <a:lnSpc>
                <a:spcPct val="100000"/>
              </a:lnSpc>
            </a:pP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(European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Magazine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from</a:t>
            </a:r>
            <a:r>
              <a:rPr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GC)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217170" indent="-179070">
              <a:lnSpc>
                <a:spcPct val="100000"/>
              </a:lnSpc>
              <a:buChar char="•"/>
              <a:tabLst>
                <a:tab pos="217170" algn="l"/>
              </a:tabLst>
            </a:pP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2</a:t>
            </a:r>
            <a:r>
              <a:rPr sz="750" baseline="33333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nd</a:t>
            </a:r>
            <a:r>
              <a:rPr sz="750" spc="157" baseline="33333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Prize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Senior: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500€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84095" y="8857533"/>
            <a:ext cx="13690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965" indent="-189865">
              <a:lnSpc>
                <a:spcPct val="100000"/>
              </a:lnSpc>
              <a:spcBef>
                <a:spcPts val="100"/>
              </a:spcBef>
              <a:buChar char="•"/>
              <a:tabLst>
                <a:tab pos="227965" algn="l"/>
              </a:tabLst>
            </a:pP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1</a:t>
            </a:r>
            <a:r>
              <a:rPr sz="750" baseline="33333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st</a:t>
            </a:r>
            <a:r>
              <a:rPr sz="750" spc="127" baseline="33333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Prize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Junior: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1000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€</a:t>
            </a:r>
            <a:endParaRPr sz="900">
              <a:latin typeface="Avenir Next LT Pro" panose="020B0504020202020204" pitchFamily="34" charset="0"/>
              <a:cs typeface="Trebuchet MS"/>
            </a:endParaRPr>
          </a:p>
          <a:p>
            <a:pPr marL="228600" indent="-190500">
              <a:lnSpc>
                <a:spcPct val="100000"/>
              </a:lnSpc>
              <a:buChar char="•"/>
              <a:tabLst>
                <a:tab pos="228600" algn="l"/>
              </a:tabLst>
            </a:pP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2</a:t>
            </a:r>
            <a:r>
              <a:rPr sz="750" baseline="33333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nd</a:t>
            </a:r>
            <a:r>
              <a:rPr sz="750" spc="150" baseline="33333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Prize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Junior: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500€</a:t>
            </a:r>
            <a:endParaRPr sz="900">
              <a:latin typeface="Avenir Next LT Pro" panose="020B0504020202020204" pitchFamily="34" charset="0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33618" y="8857533"/>
            <a:ext cx="1281848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2565" indent="-189865">
              <a:lnSpc>
                <a:spcPct val="100000"/>
              </a:lnSpc>
              <a:spcBef>
                <a:spcPts val="100"/>
              </a:spcBef>
              <a:buChar char="•"/>
              <a:tabLst>
                <a:tab pos="202565" algn="l"/>
              </a:tabLst>
            </a:pP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Facebook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Prize: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250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€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7356" y="9680493"/>
            <a:ext cx="2486277" cy="7309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More</a:t>
            </a:r>
            <a:r>
              <a:rPr sz="900" b="1" spc="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b="1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Info: </a:t>
            </a:r>
            <a:endParaRPr lang="nl-BE" sz="900" b="1" spc="-10" dirty="0">
              <a:solidFill>
                <a:srgbClr val="808285"/>
              </a:solidFill>
              <a:latin typeface="Avenir Next LT Pro" panose="020B0504020202020204" pitchFamily="34" charset="0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900" u="sng" dirty="0">
                <a:solidFill>
                  <a:srgbClr val="0563C1"/>
                </a:solidFill>
                <a:effectLst/>
                <a:latin typeface="Avenir Next LT Pro" panose="020B0504020202020204" pitchFamily="34" charset="0"/>
                <a:ea typeface="Yu Gothic" panose="020B0400000000000000" pitchFamily="34" charset="-128"/>
                <a:hlinkClick r:id="rId2"/>
              </a:rPr>
              <a:t>www.facebook.com/groups/gcacademicexcellencecontest</a:t>
            </a:r>
            <a:r>
              <a:rPr lang="en-US"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) </a:t>
            </a:r>
            <a:endParaRPr lang="en-US" sz="900" spc="-30" dirty="0">
              <a:solidFill>
                <a:srgbClr val="808285"/>
              </a:solidFill>
              <a:latin typeface="Avenir Next LT Pro" panose="020B0504020202020204" pitchFamily="34" charset="0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nl-BE"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  <a:hlinkClick r:id="rId3"/>
              </a:rPr>
              <a:t>(</a:t>
            </a:r>
            <a:r>
              <a:rPr lang="en-US" sz="900" u="sng" dirty="0">
                <a:solidFill>
                  <a:srgbClr val="808285"/>
                </a:solidFill>
                <a:effectLst/>
                <a:latin typeface="Avenir Next LT Pro" panose="020B0504020202020204" pitchFamily="34" charset="0"/>
                <a:ea typeface="Yu Gothic" panose="020B0400000000000000" pitchFamily="34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https://www.instagram.com/gc.academic.excellence.contest</a:t>
            </a:r>
            <a:r>
              <a:rPr lang="en-US" sz="900" u="sng" dirty="0">
                <a:solidFill>
                  <a:srgbClr val="939393"/>
                </a:solidFill>
                <a:effectLst/>
                <a:latin typeface="Avenir Next LT Pro" panose="020B0504020202020204" pitchFamily="34" charset="0"/>
                <a:ea typeface="Yu Gothic" panose="020B0400000000000000" pitchFamily="34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900" u="sng" dirty="0">
                <a:solidFill>
                  <a:srgbClr val="939393"/>
                </a:solidFill>
                <a:effectLst/>
                <a:latin typeface="Avenir Next LT Pro" panose="020B0504020202020204" pitchFamily="34" charset="0"/>
                <a:ea typeface="Yu Gothic" panose="020B0400000000000000" pitchFamily="34" charset="-128"/>
              </a:rPr>
              <a:t>)</a:t>
            </a:r>
            <a:endParaRPr sz="900" dirty="0">
              <a:highlight>
                <a:srgbClr val="FFFF00"/>
              </a:highlight>
              <a:latin typeface="Avenir Next LT Pro" panose="020B0504020202020204" pitchFamily="34" charset="0"/>
              <a:cs typeface="Trebuchet MS"/>
            </a:endParaRPr>
          </a:p>
        </p:txBody>
      </p:sp>
      <p:sp>
        <p:nvSpPr>
          <p:cNvPr id="19" name="object 16">
            <a:extLst>
              <a:ext uri="{FF2B5EF4-FFF2-40B4-BE49-F238E27FC236}">
                <a16:creationId xmlns:a16="http://schemas.microsoft.com/office/drawing/2014/main" id="{56537189-89F3-460E-AE40-63E31C90A8D9}"/>
              </a:ext>
            </a:extLst>
          </p:cNvPr>
          <p:cNvSpPr txBox="1"/>
          <p:nvPr/>
        </p:nvSpPr>
        <p:spPr>
          <a:xfrm>
            <a:off x="5033618" y="9001375"/>
            <a:ext cx="1395339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2565" indent="-189865">
              <a:lnSpc>
                <a:spcPct val="100000"/>
              </a:lnSpc>
              <a:spcBef>
                <a:spcPts val="100"/>
              </a:spcBef>
              <a:buChar char="•"/>
              <a:tabLst>
                <a:tab pos="202565" algn="l"/>
              </a:tabLst>
            </a:pPr>
            <a:r>
              <a:rPr lang="en-US"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Instagram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Prize: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25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0€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</p:txBody>
      </p:sp>
      <p:pic>
        <p:nvPicPr>
          <p:cNvPr id="20" name="Picture 19" descr="A logo for a contest&#10;&#10;Description automatically generated">
            <a:extLst>
              <a:ext uri="{FF2B5EF4-FFF2-40B4-BE49-F238E27FC236}">
                <a16:creationId xmlns:a16="http://schemas.microsoft.com/office/drawing/2014/main" id="{ACF7AF37-4243-BD50-C43E-D6BECCD794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250" y="57398"/>
            <a:ext cx="1856740" cy="13307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77203" y="365645"/>
            <a:ext cx="219235" cy="17921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87351" y="605510"/>
            <a:ext cx="219678" cy="17920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19951" y="845375"/>
            <a:ext cx="219699" cy="17920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80770" y="365645"/>
            <a:ext cx="219233" cy="17921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645909" y="605510"/>
            <a:ext cx="219684" cy="17920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57365" y="845375"/>
            <a:ext cx="219703" cy="17920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397599" y="1085240"/>
            <a:ext cx="219673" cy="1791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364448"/>
            <a:ext cx="6126480" cy="898525"/>
          </a:xfrm>
          <a:custGeom>
            <a:avLst/>
            <a:gdLst/>
            <a:ahLst/>
            <a:cxnLst/>
            <a:rect l="l" t="t" r="r" b="b"/>
            <a:pathLst>
              <a:path w="6126480" h="898525">
                <a:moveTo>
                  <a:pt x="0" y="0"/>
                </a:moveTo>
                <a:lnTo>
                  <a:pt x="6126058" y="0"/>
                </a:lnTo>
                <a:lnTo>
                  <a:pt x="5765987" y="898334"/>
                </a:lnTo>
              </a:path>
            </a:pathLst>
          </a:custGeom>
          <a:ln w="889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46315" y="1557722"/>
            <a:ext cx="48679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8410" marR="5080" indent="-1236345">
              <a:lnSpc>
                <a:spcPct val="100000"/>
              </a:lnSpc>
              <a:spcBef>
                <a:spcPts val="100"/>
              </a:spcBef>
            </a:pPr>
            <a:r>
              <a:rPr lang="en-US" sz="1600" b="1" dirty="0">
                <a:solidFill>
                  <a:srgbClr val="00A88E"/>
                </a:solidFill>
                <a:latin typeface="Trebuchet MS"/>
                <a:cs typeface="Trebuchet MS"/>
              </a:rPr>
              <a:t>GC</a:t>
            </a:r>
            <a:r>
              <a:rPr sz="1600" b="1" dirty="0">
                <a:solidFill>
                  <a:srgbClr val="00A88E"/>
                </a:solidFill>
                <a:latin typeface="Trebuchet MS"/>
                <a:cs typeface="Trebuchet MS"/>
              </a:rPr>
              <a:t> Academic </a:t>
            </a:r>
            <a:r>
              <a:rPr sz="1600" b="1" spc="-20" dirty="0">
                <a:solidFill>
                  <a:srgbClr val="00A88E"/>
                </a:solidFill>
                <a:latin typeface="Trebuchet MS"/>
                <a:cs typeface="Trebuchet MS"/>
              </a:rPr>
              <a:t>Excellence</a:t>
            </a:r>
            <a:r>
              <a:rPr sz="1600" b="1" spc="5" dirty="0">
                <a:solidFill>
                  <a:srgbClr val="00A88E"/>
                </a:solidFill>
                <a:latin typeface="Trebuchet MS"/>
                <a:cs typeface="Trebuchet MS"/>
              </a:rPr>
              <a:t> </a:t>
            </a:r>
            <a:r>
              <a:rPr sz="1600" b="1" dirty="0">
                <a:solidFill>
                  <a:srgbClr val="00A88E"/>
                </a:solidFill>
                <a:latin typeface="Trebuchet MS"/>
                <a:cs typeface="Trebuchet MS"/>
              </a:rPr>
              <a:t>Contest -</a:t>
            </a:r>
            <a:r>
              <a:rPr sz="1600" b="1" spc="5" dirty="0">
                <a:solidFill>
                  <a:srgbClr val="00A88E"/>
                </a:solidFill>
                <a:latin typeface="Trebuchet MS"/>
                <a:cs typeface="Trebuchet MS"/>
              </a:rPr>
              <a:t> </a:t>
            </a:r>
            <a:r>
              <a:rPr sz="1600" b="1" spc="-20" dirty="0">
                <a:solidFill>
                  <a:srgbClr val="00A88E"/>
                </a:solidFill>
                <a:latin typeface="Trebuchet MS"/>
                <a:cs typeface="Trebuchet MS"/>
              </a:rPr>
              <a:t>202</a:t>
            </a:r>
            <a:r>
              <a:rPr lang="en-US" sz="1600" b="1" spc="-20" dirty="0">
                <a:solidFill>
                  <a:srgbClr val="00A88E"/>
                </a:solidFill>
                <a:latin typeface="Trebuchet MS"/>
                <a:cs typeface="Trebuchet MS"/>
              </a:rPr>
              <a:t>4</a:t>
            </a:r>
            <a:r>
              <a:rPr sz="1600" b="1" spc="-20" dirty="0">
                <a:solidFill>
                  <a:srgbClr val="00A88E"/>
                </a:solidFill>
                <a:latin typeface="Trebuchet MS"/>
                <a:cs typeface="Trebuchet MS"/>
              </a:rPr>
              <a:t> </a:t>
            </a:r>
            <a:r>
              <a:rPr sz="1600" b="1" dirty="0">
                <a:solidFill>
                  <a:srgbClr val="00A88E"/>
                </a:solidFill>
                <a:latin typeface="Trebuchet MS"/>
                <a:cs typeface="Trebuchet MS"/>
              </a:rPr>
              <a:t>Registration</a:t>
            </a:r>
            <a:r>
              <a:rPr sz="1600" b="1" spc="35" dirty="0">
                <a:solidFill>
                  <a:srgbClr val="00A88E"/>
                </a:solidFill>
                <a:latin typeface="Trebuchet MS"/>
                <a:cs typeface="Trebuchet MS"/>
              </a:rPr>
              <a:t> </a:t>
            </a:r>
            <a:r>
              <a:rPr sz="1600" b="1" dirty="0">
                <a:solidFill>
                  <a:srgbClr val="00A88E"/>
                </a:solidFill>
                <a:latin typeface="Trebuchet MS"/>
                <a:cs typeface="Trebuchet MS"/>
              </a:rPr>
              <a:t>Form</a:t>
            </a:r>
            <a:r>
              <a:rPr sz="1600" b="1" spc="40" dirty="0">
                <a:solidFill>
                  <a:srgbClr val="00A88E"/>
                </a:solidFill>
                <a:latin typeface="Trebuchet MS"/>
                <a:cs typeface="Trebuchet MS"/>
              </a:rPr>
              <a:t> </a:t>
            </a:r>
            <a:r>
              <a:rPr sz="1600" b="1" dirty="0">
                <a:solidFill>
                  <a:srgbClr val="00A88E"/>
                </a:solidFill>
                <a:latin typeface="Trebuchet MS"/>
                <a:cs typeface="Trebuchet MS"/>
              </a:rPr>
              <a:t>&amp;</a:t>
            </a:r>
            <a:r>
              <a:rPr sz="1600" b="1" spc="40" dirty="0">
                <a:solidFill>
                  <a:srgbClr val="00A88E"/>
                </a:solidFill>
                <a:latin typeface="Trebuchet MS"/>
                <a:cs typeface="Trebuchet MS"/>
              </a:rPr>
              <a:t> </a:t>
            </a:r>
            <a:r>
              <a:rPr sz="1600" b="1" spc="-25" dirty="0">
                <a:solidFill>
                  <a:srgbClr val="00A88E"/>
                </a:solidFill>
                <a:latin typeface="Trebuchet MS"/>
                <a:cs typeface="Trebuchet MS"/>
              </a:rPr>
              <a:t>CTA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7299" y="2301940"/>
            <a:ext cx="1120775" cy="2631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808285"/>
                </a:solidFill>
                <a:latin typeface="Trebuchet MS"/>
                <a:cs typeface="Trebuchet MS"/>
              </a:rPr>
              <a:t>Name</a:t>
            </a:r>
            <a:r>
              <a:rPr sz="900" spc="-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Trebuchet MS"/>
                <a:cs typeface="Trebuchet MS"/>
              </a:rPr>
              <a:t>of</a:t>
            </a:r>
            <a:r>
              <a:rPr sz="900" spc="-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Trebuchet MS"/>
                <a:cs typeface="Trebuchet MS"/>
              </a:rPr>
              <a:t>the</a:t>
            </a:r>
            <a:r>
              <a:rPr sz="90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Trebuchet MS"/>
                <a:cs typeface="Trebuchet MS"/>
              </a:rPr>
              <a:t>Tutor:</a:t>
            </a:r>
            <a:endParaRPr sz="900">
              <a:latin typeface="Trebuchet MS"/>
              <a:cs typeface="Trebuchet MS"/>
            </a:endParaRPr>
          </a:p>
          <a:p>
            <a:pPr marL="12700" marR="534035">
              <a:lnSpc>
                <a:spcPct val="200000"/>
              </a:lnSpc>
            </a:pPr>
            <a:r>
              <a:rPr sz="900" spc="-10" dirty="0">
                <a:solidFill>
                  <a:srgbClr val="808285"/>
                </a:solidFill>
                <a:latin typeface="Trebuchet MS"/>
                <a:cs typeface="Trebuchet MS"/>
              </a:rPr>
              <a:t>University: Address: Country: </a:t>
            </a:r>
            <a:r>
              <a:rPr sz="900" spc="-20" dirty="0">
                <a:solidFill>
                  <a:srgbClr val="808285"/>
                </a:solidFill>
                <a:latin typeface="Trebuchet MS"/>
                <a:cs typeface="Trebuchet MS"/>
              </a:rPr>
              <a:t>Telephone:</a:t>
            </a:r>
            <a:endParaRPr sz="9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808285"/>
                </a:solidFill>
                <a:latin typeface="Trebuchet MS"/>
                <a:cs typeface="Trebuchet MS"/>
              </a:rPr>
              <a:t>E-</a:t>
            </a:r>
            <a:r>
              <a:rPr sz="900" spc="-10" dirty="0">
                <a:solidFill>
                  <a:srgbClr val="808285"/>
                </a:solidFill>
                <a:latin typeface="Trebuchet MS"/>
                <a:cs typeface="Trebuchet MS"/>
              </a:rPr>
              <a:t>mail:</a:t>
            </a:r>
            <a:endParaRPr sz="900">
              <a:latin typeface="Trebuchet MS"/>
              <a:cs typeface="Trebuchet MS"/>
            </a:endParaRPr>
          </a:p>
          <a:p>
            <a:pPr marL="12700" marR="5080">
              <a:lnSpc>
                <a:spcPct val="200000"/>
              </a:lnSpc>
            </a:pPr>
            <a:r>
              <a:rPr sz="900" dirty="0">
                <a:solidFill>
                  <a:srgbClr val="808285"/>
                </a:solidFill>
                <a:latin typeface="Trebuchet MS"/>
                <a:cs typeface="Trebuchet MS"/>
              </a:rPr>
              <a:t>Name</a:t>
            </a:r>
            <a:r>
              <a:rPr sz="900" spc="-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Trebuchet MS"/>
                <a:cs typeface="Trebuchet MS"/>
              </a:rPr>
              <a:t>of</a:t>
            </a:r>
            <a:r>
              <a:rPr sz="900" spc="-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Trebuchet MS"/>
                <a:cs typeface="Trebuchet MS"/>
              </a:rPr>
              <a:t>the</a:t>
            </a:r>
            <a:r>
              <a:rPr sz="90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Trebuchet MS"/>
                <a:cs typeface="Trebuchet MS"/>
              </a:rPr>
              <a:t>Student: </a:t>
            </a:r>
            <a:r>
              <a:rPr sz="900" dirty="0">
                <a:solidFill>
                  <a:srgbClr val="808285"/>
                </a:solidFill>
                <a:latin typeface="Trebuchet MS"/>
                <a:cs typeface="Trebuchet MS"/>
              </a:rPr>
              <a:t>Academic</a:t>
            </a:r>
            <a:r>
              <a:rPr sz="900" spc="3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Trebuchet MS"/>
                <a:cs typeface="Trebuchet MS"/>
              </a:rPr>
              <a:t>Year: Telephone:</a:t>
            </a:r>
            <a:endParaRPr sz="9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808285"/>
                </a:solidFill>
                <a:latin typeface="Trebuchet MS"/>
                <a:cs typeface="Trebuchet MS"/>
              </a:rPr>
              <a:t>E-</a:t>
            </a:r>
            <a:r>
              <a:rPr sz="900" spc="-10" dirty="0">
                <a:solidFill>
                  <a:srgbClr val="808285"/>
                </a:solidFill>
                <a:latin typeface="Trebuchet MS"/>
                <a:cs typeface="Trebuchet MS"/>
              </a:rPr>
              <a:t>mail: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7299" y="5319461"/>
            <a:ext cx="6146165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Copyright</a:t>
            </a:r>
            <a:r>
              <a:rPr sz="900" b="1" spc="4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b="1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Transfer</a:t>
            </a:r>
            <a:r>
              <a:rPr sz="900" b="1" spc="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b="1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Agreement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192405" marR="5080" indent="-180340" algn="just">
              <a:lnSpc>
                <a:spcPct val="100000"/>
              </a:lnSpc>
            </a:pPr>
            <a:r>
              <a:rPr sz="900" spc="-114" dirty="0">
                <a:solidFill>
                  <a:srgbClr val="808285"/>
                </a:solidFill>
                <a:latin typeface="Avenir Next LT Pro" panose="020B0504020202020204" pitchFamily="34" charset="0"/>
                <a:cs typeface="Segoe UI Symbol"/>
              </a:rPr>
              <a:t>❏</a:t>
            </a:r>
            <a:r>
              <a:rPr sz="900" spc="480" dirty="0">
                <a:solidFill>
                  <a:srgbClr val="808285"/>
                </a:solidFill>
                <a:latin typeface="Avenir Next LT Pro" panose="020B0504020202020204" pitchFamily="34" charset="0"/>
                <a:cs typeface="Segoe UI Symbol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am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copyright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owner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clinical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pictures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and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accompanying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text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and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agree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transfer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onto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9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GC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Europe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copyright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my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clinical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pictures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and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accompanying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text,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free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any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cost 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and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applicable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worldwide,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with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posting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case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on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9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GC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Academic Excellence Contest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open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Facebook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and Instagram </a:t>
            </a:r>
            <a:r>
              <a:rPr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page</a:t>
            </a:r>
            <a:r>
              <a:rPr lang="en-US"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</a:t>
            </a:r>
            <a:r>
              <a:rPr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.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I confirm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that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no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licenses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use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pictures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were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given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by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me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any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third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parties,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and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that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no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other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agreements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that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would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limit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9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GC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Europe’s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ability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use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pictures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its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presenta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tions,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publications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and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other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materials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were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concluded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by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me.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also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confirm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that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have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received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(explicit)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consent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patients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represented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picture.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192405" marR="5080" indent="-180340" algn="just">
              <a:lnSpc>
                <a:spcPct val="100000"/>
              </a:lnSpc>
            </a:pP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Segoe UI Symbol"/>
              </a:rPr>
              <a:t>❏</a:t>
            </a:r>
            <a:r>
              <a:rPr sz="900" spc="445" dirty="0">
                <a:solidFill>
                  <a:srgbClr val="808285"/>
                </a:solidFill>
                <a:latin typeface="Avenir Next LT Pro" panose="020B0504020202020204" pitchFamily="34" charset="0"/>
                <a:cs typeface="Segoe UI Symbol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</a:t>
            </a:r>
            <a:r>
              <a:rPr sz="900" spc="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agree</a:t>
            </a:r>
            <a:r>
              <a:rPr sz="900" spc="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write</a:t>
            </a:r>
            <a:r>
              <a:rPr sz="900" spc="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</a:t>
            </a:r>
            <a:r>
              <a:rPr sz="900" spc="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article</a:t>
            </a:r>
            <a:r>
              <a:rPr sz="900" spc="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for</a:t>
            </a:r>
            <a:r>
              <a:rPr sz="900" spc="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dental</a:t>
            </a:r>
            <a:r>
              <a:rPr sz="900" spc="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magazine</a:t>
            </a:r>
            <a:r>
              <a:rPr sz="900" spc="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9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GC</a:t>
            </a:r>
            <a:r>
              <a:rPr sz="900" spc="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Get</a:t>
            </a:r>
            <a:r>
              <a:rPr sz="900" spc="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Connected</a:t>
            </a:r>
            <a:r>
              <a:rPr sz="900" spc="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sz="900" spc="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case</a:t>
            </a:r>
            <a:r>
              <a:rPr sz="900" spc="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</a:t>
            </a:r>
            <a:r>
              <a:rPr sz="900" spc="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become</a:t>
            </a:r>
            <a:r>
              <a:rPr sz="900" spc="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1st</a:t>
            </a:r>
            <a:r>
              <a:rPr sz="900" spc="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Prize</a:t>
            </a:r>
            <a:r>
              <a:rPr sz="900" spc="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Postgraduate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winner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European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Contest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and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agree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free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charge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transfer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copyright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article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for worldwide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use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by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9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GC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Europe.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192405" marR="5715" indent="-180340" algn="just">
              <a:lnSpc>
                <a:spcPct val="100000"/>
              </a:lnSpc>
              <a:spcBef>
                <a:spcPts val="5"/>
              </a:spcBef>
            </a:pP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Segoe UI Symbol"/>
              </a:rPr>
              <a:t>❏</a:t>
            </a:r>
            <a:r>
              <a:rPr sz="900" spc="405" dirty="0">
                <a:solidFill>
                  <a:srgbClr val="808285"/>
                </a:solidFill>
                <a:latin typeface="Avenir Next LT Pro" panose="020B0504020202020204" pitchFamily="34" charset="0"/>
                <a:cs typeface="Segoe UI Symbol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confirm that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clinical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case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be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submitted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is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original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and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that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have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registered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it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without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use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any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image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editing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program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with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aim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change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its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visual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content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192405" marR="5080" indent="-180340" algn="just">
              <a:lnSpc>
                <a:spcPct val="100000"/>
              </a:lnSpc>
              <a:spcBef>
                <a:spcPts val="5"/>
              </a:spcBef>
            </a:pPr>
            <a:r>
              <a:rPr sz="900" spc="-114" dirty="0">
                <a:solidFill>
                  <a:srgbClr val="808285"/>
                </a:solidFill>
                <a:latin typeface="Avenir Next LT Pro" panose="020B0504020202020204" pitchFamily="34" charset="0"/>
                <a:cs typeface="Segoe UI Symbol"/>
              </a:rPr>
              <a:t>❏</a:t>
            </a:r>
            <a:r>
              <a:rPr sz="900" spc="480" dirty="0">
                <a:solidFill>
                  <a:srgbClr val="808285"/>
                </a:solidFill>
                <a:latin typeface="Avenir Next LT Pro" panose="020B0504020202020204" pitchFamily="34" charset="0"/>
                <a:cs typeface="Segoe UI Symbol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agree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that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9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GC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Europe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is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allowed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film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me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and/or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take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my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picture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during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local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and/or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European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events</a:t>
            </a:r>
            <a:r>
              <a:rPr sz="900" spc="-7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related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lang="en-US"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GC Academic Excellence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Contest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and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consent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unremunerated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use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these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images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for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promotional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purposes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9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GC</a:t>
            </a:r>
            <a:r>
              <a:rPr sz="900" spc="-7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Eu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ope. </a:t>
            </a:r>
            <a:r>
              <a:rPr sz="900" spc="9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GC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Europe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cannot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be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held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liable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for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any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direct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or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indirect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damage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resulting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from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any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sharing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or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republishing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images</a:t>
            </a:r>
            <a:r>
              <a:rPr sz="900" spc="-8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</a:t>
            </a:r>
            <a:r>
              <a:rPr sz="900" spc="-8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any</a:t>
            </a:r>
            <a:r>
              <a:rPr sz="900" spc="-8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territory</a:t>
            </a:r>
            <a:r>
              <a:rPr sz="900" spc="-8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by</a:t>
            </a:r>
            <a:r>
              <a:rPr sz="900" spc="-8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third</a:t>
            </a:r>
            <a:r>
              <a:rPr sz="900" spc="-8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parties</a:t>
            </a:r>
            <a:r>
              <a:rPr sz="900" spc="-8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on</a:t>
            </a:r>
            <a:r>
              <a:rPr sz="900" spc="-8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social</a:t>
            </a:r>
            <a:r>
              <a:rPr sz="900" spc="-8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media</a:t>
            </a:r>
            <a:r>
              <a:rPr sz="900" spc="-8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and</a:t>
            </a:r>
            <a:r>
              <a:rPr sz="900" spc="-8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websites</a:t>
            </a:r>
            <a:r>
              <a:rPr sz="900" spc="-8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and</a:t>
            </a:r>
            <a:r>
              <a:rPr sz="900" spc="-8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other</a:t>
            </a:r>
            <a:r>
              <a:rPr sz="900" spc="-8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channels.</a:t>
            </a:r>
            <a:r>
              <a:rPr sz="900" spc="-8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</a:t>
            </a:r>
            <a:r>
              <a:rPr sz="900" spc="-8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have</a:t>
            </a:r>
            <a:r>
              <a:rPr sz="900" spc="-8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8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right</a:t>
            </a:r>
            <a:r>
              <a:rPr sz="900" spc="-8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8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withdraw</a:t>
            </a:r>
            <a:r>
              <a:rPr sz="900" spc="-8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my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consent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at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any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time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and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with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effect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for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future.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This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withdrawal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is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however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not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applicable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for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group</a:t>
            </a:r>
            <a:r>
              <a:rPr sz="900" spc="-3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pictures/videos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as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4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far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as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it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is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not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possible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to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cut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out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4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individual.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 dirty="0">
              <a:latin typeface="Avenir Next LT Pro" panose="020B0504020202020204" pitchFamily="34" charset="0"/>
              <a:cs typeface="Trebuchet MS"/>
            </a:endParaRPr>
          </a:p>
          <a:p>
            <a:pPr marL="192405">
              <a:lnSpc>
                <a:spcPct val="100000"/>
              </a:lnSpc>
              <a:spcBef>
                <a:spcPts val="5"/>
              </a:spcBef>
              <a:tabLst>
                <a:tab pos="4660265" algn="l"/>
              </a:tabLst>
            </a:pP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Name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of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the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Student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&amp;</a:t>
            </a:r>
            <a:r>
              <a:rPr sz="900" spc="-2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Tutor: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	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Place</a:t>
            </a:r>
            <a:r>
              <a:rPr sz="900" spc="-3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and</a:t>
            </a:r>
            <a:r>
              <a:rPr sz="900" spc="-25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 </a:t>
            </a:r>
            <a:r>
              <a:rPr sz="900" spc="-10" dirty="0">
                <a:solidFill>
                  <a:srgbClr val="808285"/>
                </a:solidFill>
                <a:latin typeface="Avenir Next LT Pro" panose="020B0504020202020204" pitchFamily="34" charset="0"/>
                <a:cs typeface="Trebuchet MS"/>
              </a:rPr>
              <a:t>Date:</a:t>
            </a:r>
            <a:endParaRPr sz="900" dirty="0">
              <a:latin typeface="Avenir Next LT Pro" panose="020B0504020202020204" pitchFamily="34" charset="0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99" y="3442513"/>
            <a:ext cx="1129665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GC</a:t>
            </a:r>
            <a:r>
              <a:rPr sz="800" b="1" spc="7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EUROPE</a:t>
            </a:r>
            <a:r>
              <a:rPr sz="800" b="1" spc="7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spc="-20" dirty="0">
                <a:solidFill>
                  <a:srgbClr val="808285"/>
                </a:solidFill>
                <a:latin typeface="Trebuchet MS"/>
                <a:cs typeface="Trebuchet MS"/>
              </a:rPr>
              <a:t>N.V.</a:t>
            </a:r>
            <a:endParaRPr sz="800">
              <a:latin typeface="Trebuchet MS"/>
              <a:cs typeface="Trebuchet MS"/>
            </a:endParaRPr>
          </a:p>
          <a:p>
            <a:pPr marL="12700" marR="175260">
              <a:lnSpc>
                <a:spcPct val="104200"/>
              </a:lnSpc>
            </a:pP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East</a:t>
            </a:r>
            <a:r>
              <a:rPr sz="800" spc="-1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European</a:t>
            </a:r>
            <a:r>
              <a:rPr sz="800" spc="-1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Office </a:t>
            </a: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Siget</a:t>
            </a:r>
            <a:r>
              <a:rPr sz="800" spc="-5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19B</a:t>
            </a:r>
            <a:endParaRPr sz="800">
              <a:latin typeface="Trebuchet MS"/>
              <a:cs typeface="Trebuchet MS"/>
            </a:endParaRPr>
          </a:p>
          <a:p>
            <a:pPr marL="12700" marR="187325">
              <a:lnSpc>
                <a:spcPct val="104200"/>
              </a:lnSpc>
            </a:pP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HR-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10020</a:t>
            </a:r>
            <a:r>
              <a:rPr sz="800" spc="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Zagreb</a:t>
            </a:r>
            <a:r>
              <a:rPr sz="800" spc="50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Tel.</a:t>
            </a:r>
            <a:r>
              <a:rPr sz="800" spc="10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50" dirty="0">
                <a:solidFill>
                  <a:srgbClr val="808285"/>
                </a:solidFill>
                <a:latin typeface="Trebuchet MS"/>
                <a:cs typeface="Trebuchet MS"/>
              </a:rPr>
              <a:t>+385.1.46.78.474</a:t>
            </a: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ct val="104200"/>
              </a:lnSpc>
            </a:pP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  <a:hlinkClick r:id="rId2"/>
              </a:rPr>
              <a:t>info.eeo@gc.dental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  <a:hlinkClick r:id="rId3"/>
              </a:rPr>
              <a:t>http://eeo.gceurope.com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32339" y="3442513"/>
            <a:ext cx="1420495" cy="1036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GC</a:t>
            </a:r>
            <a:r>
              <a:rPr sz="800" b="1" spc="6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spc="-10" dirty="0">
                <a:solidFill>
                  <a:srgbClr val="808285"/>
                </a:solidFill>
                <a:latin typeface="Trebuchet MS"/>
                <a:cs typeface="Trebuchet MS"/>
              </a:rPr>
              <a:t>IBÉRICA</a:t>
            </a:r>
            <a:endParaRPr sz="800">
              <a:latin typeface="Trebuchet MS"/>
              <a:cs typeface="Trebuchet MS"/>
            </a:endParaRPr>
          </a:p>
          <a:p>
            <a:pPr marL="12700" marR="481330">
              <a:lnSpc>
                <a:spcPct val="104200"/>
              </a:lnSpc>
            </a:pP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Dental</a:t>
            </a: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Products,</a:t>
            </a: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S.L. 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Edificio</a:t>
            </a:r>
            <a:r>
              <a:rPr sz="800" spc="3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Codesa</a:t>
            </a:r>
            <a:r>
              <a:rPr sz="800" spc="3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50" dirty="0">
                <a:solidFill>
                  <a:srgbClr val="808285"/>
                </a:solidFill>
                <a:latin typeface="Trebuchet MS"/>
                <a:cs typeface="Trebuchet MS"/>
              </a:rPr>
              <a:t>2</a:t>
            </a: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ct val="104200"/>
              </a:lnSpc>
            </a:pP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Playa</a:t>
            </a:r>
            <a:r>
              <a:rPr sz="800" spc="-5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de</a:t>
            </a:r>
            <a:r>
              <a:rPr sz="800" spc="-5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las</a:t>
            </a:r>
            <a:r>
              <a:rPr sz="800" spc="-5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Américas</a:t>
            </a:r>
            <a:r>
              <a:rPr sz="800" spc="-4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70" dirty="0">
                <a:solidFill>
                  <a:srgbClr val="808285"/>
                </a:solidFill>
                <a:latin typeface="Trebuchet MS"/>
                <a:cs typeface="Trebuchet MS"/>
              </a:rPr>
              <a:t>2,</a:t>
            </a:r>
            <a:r>
              <a:rPr sz="800" spc="-5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10" dirty="0">
                <a:solidFill>
                  <a:srgbClr val="808285"/>
                </a:solidFill>
                <a:latin typeface="Trebuchet MS"/>
                <a:cs typeface="Trebuchet MS"/>
              </a:rPr>
              <a:t>1°,</a:t>
            </a:r>
            <a:r>
              <a:rPr sz="800" spc="-5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Of.</a:t>
            </a:r>
            <a:r>
              <a:rPr sz="800" spc="-50" dirty="0">
                <a:solidFill>
                  <a:srgbClr val="808285"/>
                </a:solidFill>
                <a:latin typeface="Trebuchet MS"/>
                <a:cs typeface="Trebuchet MS"/>
              </a:rPr>
              <a:t> 4</a:t>
            </a: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 ES-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28290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 Las</a:t>
            </a:r>
            <a:r>
              <a:rPr sz="800" spc="-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Rozas,</a:t>
            </a:r>
            <a:r>
              <a:rPr sz="800" spc="-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Madrid</a:t>
            </a:r>
            <a:r>
              <a:rPr sz="800" spc="50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Tel.</a:t>
            </a:r>
            <a:r>
              <a:rPr sz="800" spc="10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+34.916.364.340</a:t>
            </a:r>
            <a:endParaRPr sz="800">
              <a:latin typeface="Trebuchet MS"/>
              <a:cs typeface="Trebuchet MS"/>
            </a:endParaRPr>
          </a:p>
          <a:p>
            <a:pPr marL="12700" marR="46990">
              <a:lnSpc>
                <a:spcPct val="104200"/>
              </a:lnSpc>
            </a:pP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  <a:hlinkClick r:id="rId4"/>
              </a:rPr>
              <a:t>comercial.spain@gc.dental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40" dirty="0">
                <a:solidFill>
                  <a:srgbClr val="808285"/>
                </a:solidFill>
                <a:latin typeface="Trebuchet MS"/>
                <a:cs typeface="Trebuchet MS"/>
              </a:rPr>
              <a:t>https://europe.gc.dental/es-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ES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57326" y="3442513"/>
            <a:ext cx="1415415" cy="78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GC</a:t>
            </a:r>
            <a:r>
              <a:rPr sz="800" b="1" spc="2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spc="-10" dirty="0">
                <a:solidFill>
                  <a:srgbClr val="808285"/>
                </a:solidFill>
                <a:latin typeface="Trebuchet MS"/>
                <a:cs typeface="Trebuchet MS"/>
              </a:rPr>
              <a:t>Germany</a:t>
            </a:r>
            <a:r>
              <a:rPr sz="800" b="1" spc="2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spc="-20" dirty="0">
                <a:solidFill>
                  <a:srgbClr val="808285"/>
                </a:solidFill>
                <a:latin typeface="Trebuchet MS"/>
                <a:cs typeface="Trebuchet MS"/>
              </a:rPr>
              <a:t>GmbH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Seifgrundstraße</a:t>
            </a:r>
            <a:r>
              <a:rPr sz="800" spc="-1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60" dirty="0">
                <a:solidFill>
                  <a:srgbClr val="808285"/>
                </a:solidFill>
                <a:latin typeface="Trebuchet MS"/>
                <a:cs typeface="Trebuchet MS"/>
              </a:rPr>
              <a:t>2</a:t>
            </a:r>
            <a:endParaRPr sz="800">
              <a:latin typeface="Trebuchet MS"/>
              <a:cs typeface="Trebuchet MS"/>
            </a:endParaRPr>
          </a:p>
          <a:p>
            <a:pPr marL="12700" marR="390525">
              <a:lnSpc>
                <a:spcPct val="104200"/>
              </a:lnSpc>
            </a:pP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D-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61348</a:t>
            </a:r>
            <a:r>
              <a:rPr sz="800" spc="1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Bad</a:t>
            </a:r>
            <a:r>
              <a:rPr sz="800" spc="2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Homburg 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Tel.</a:t>
            </a:r>
            <a:r>
              <a:rPr sz="800" spc="10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50" dirty="0">
                <a:solidFill>
                  <a:srgbClr val="808285"/>
                </a:solidFill>
                <a:latin typeface="Trebuchet MS"/>
                <a:cs typeface="Trebuchet MS"/>
              </a:rPr>
              <a:t>+49.61.72.99.59.60</a:t>
            </a: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ct val="104200"/>
              </a:lnSpc>
            </a:pP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  <a:hlinkClick r:id="rId5"/>
              </a:rPr>
              <a:t>info.germany@gc.dental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40" dirty="0">
                <a:solidFill>
                  <a:srgbClr val="808285"/>
                </a:solidFill>
                <a:latin typeface="Trebuchet MS"/>
                <a:cs typeface="Trebuchet MS"/>
              </a:rPr>
              <a:t>https://europe.gc.dental/de-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DE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2313" y="3442513"/>
            <a:ext cx="1343660" cy="78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GC</a:t>
            </a:r>
            <a:r>
              <a:rPr sz="800" b="1" spc="10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FRANCE</a:t>
            </a:r>
            <a:r>
              <a:rPr sz="800" b="1" spc="10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spc="-10" dirty="0">
                <a:solidFill>
                  <a:srgbClr val="808285"/>
                </a:solidFill>
                <a:latin typeface="Trebuchet MS"/>
                <a:cs typeface="Trebuchet MS"/>
              </a:rPr>
              <a:t>s.a.s.</a:t>
            </a:r>
            <a:endParaRPr sz="800">
              <a:latin typeface="Trebuchet MS"/>
              <a:cs typeface="Trebuchet MS"/>
            </a:endParaRPr>
          </a:p>
          <a:p>
            <a:pPr marL="12700" marR="193675">
              <a:lnSpc>
                <a:spcPct val="104200"/>
              </a:lnSpc>
            </a:pP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8 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rue </a:t>
            </a: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Benjamin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Franklin </a:t>
            </a: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94370</a:t>
            </a:r>
            <a:r>
              <a:rPr sz="800" spc="-4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Sucy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en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Brie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Cedex 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Tél.</a:t>
            </a:r>
            <a:r>
              <a:rPr sz="800" spc="10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+33.1.49.80.37.91</a:t>
            </a: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ct val="104200"/>
              </a:lnSpc>
            </a:pP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  <a:hlinkClick r:id="rId6"/>
              </a:rPr>
              <a:t>info.france@gc.dental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45" dirty="0">
                <a:solidFill>
                  <a:srgbClr val="808285"/>
                </a:solidFill>
                <a:latin typeface="Trebuchet MS"/>
                <a:cs typeface="Trebuchet MS"/>
              </a:rPr>
              <a:t>https://europe.gc.dental/fr-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FR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2313" y="1582522"/>
            <a:ext cx="1396365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GC</a:t>
            </a:r>
            <a:r>
              <a:rPr sz="800" b="1" spc="5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AUSTRIA</a:t>
            </a:r>
            <a:r>
              <a:rPr sz="800" b="1" spc="5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spc="-20" dirty="0">
                <a:solidFill>
                  <a:srgbClr val="808285"/>
                </a:solidFill>
                <a:latin typeface="Trebuchet MS"/>
                <a:cs typeface="Trebuchet MS"/>
              </a:rPr>
              <a:t>GmbH</a:t>
            </a:r>
            <a:endParaRPr sz="800">
              <a:latin typeface="Trebuchet MS"/>
              <a:cs typeface="Trebuchet MS"/>
            </a:endParaRPr>
          </a:p>
          <a:p>
            <a:pPr marL="12700" marR="664210">
              <a:lnSpc>
                <a:spcPct val="104200"/>
              </a:lnSpc>
            </a:pP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Swiss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Office 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Zürichstrasse</a:t>
            </a:r>
            <a:r>
              <a:rPr sz="800" spc="1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31 </a:t>
            </a: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CH-6004</a:t>
            </a:r>
            <a:r>
              <a:rPr sz="800" spc="5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Luzern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Tel.</a:t>
            </a:r>
            <a:r>
              <a:rPr sz="800" spc="10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+41.41.520.01.78</a:t>
            </a: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ct val="104200"/>
              </a:lnSpc>
            </a:pP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  <a:hlinkClick r:id="rId7"/>
              </a:rPr>
              <a:t>info.switzerland@gc.dental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50" dirty="0">
                <a:solidFill>
                  <a:srgbClr val="808285"/>
                </a:solidFill>
                <a:latin typeface="Trebuchet MS"/>
                <a:cs typeface="Trebuchet MS"/>
              </a:rPr>
              <a:t>https://europe.gc.dental/de-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CH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57326" y="1582522"/>
            <a:ext cx="1400810" cy="78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GC</a:t>
            </a:r>
            <a:r>
              <a:rPr sz="800" b="1" spc="5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AUSTRIA</a:t>
            </a:r>
            <a:r>
              <a:rPr sz="800" b="1" spc="5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spc="-20" dirty="0">
                <a:solidFill>
                  <a:srgbClr val="808285"/>
                </a:solidFill>
                <a:latin typeface="Trebuchet MS"/>
                <a:cs typeface="Trebuchet MS"/>
              </a:rPr>
              <a:t>GmbH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-50" dirty="0">
                <a:solidFill>
                  <a:srgbClr val="808285"/>
                </a:solidFill>
                <a:latin typeface="Trebuchet MS"/>
                <a:cs typeface="Trebuchet MS"/>
              </a:rPr>
              <a:t>Tallak</a:t>
            </a:r>
            <a:r>
              <a:rPr sz="800" spc="-1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124</a:t>
            </a:r>
            <a:endParaRPr sz="800">
              <a:latin typeface="Trebuchet MS"/>
              <a:cs typeface="Trebuchet MS"/>
            </a:endParaRPr>
          </a:p>
          <a:p>
            <a:pPr marL="12700" marR="101600">
              <a:lnSpc>
                <a:spcPct val="104200"/>
              </a:lnSpc>
            </a:pP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A-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8103</a:t>
            </a:r>
            <a:r>
              <a:rPr sz="800" spc="9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Gratwein-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Strassengel 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Tel.</a:t>
            </a:r>
            <a:r>
              <a:rPr sz="800" spc="10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+43.3124.54020</a:t>
            </a: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ct val="104200"/>
              </a:lnSpc>
            </a:pP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  <a:hlinkClick r:id="rId8"/>
              </a:rPr>
              <a:t>info.austria@gc.dental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40" dirty="0">
                <a:solidFill>
                  <a:srgbClr val="808285"/>
                </a:solidFill>
                <a:latin typeface="Trebuchet MS"/>
                <a:cs typeface="Trebuchet MS"/>
              </a:rPr>
              <a:t>https://europe.gc.dental/de-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AT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32339" y="1582522"/>
            <a:ext cx="1373505" cy="1163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GC</a:t>
            </a:r>
            <a:r>
              <a:rPr sz="800" b="1" spc="1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Europe</a:t>
            </a:r>
            <a:r>
              <a:rPr sz="800" b="1" spc="2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spc="25" dirty="0">
                <a:solidFill>
                  <a:srgbClr val="808285"/>
                </a:solidFill>
                <a:latin typeface="Trebuchet MS"/>
                <a:cs typeface="Trebuchet MS"/>
              </a:rPr>
              <a:t>NV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b="1" spc="-20" dirty="0">
                <a:solidFill>
                  <a:srgbClr val="808285"/>
                </a:solidFill>
                <a:latin typeface="Trebuchet MS"/>
                <a:cs typeface="Trebuchet MS"/>
              </a:rPr>
              <a:t>Benelux</a:t>
            </a:r>
            <a:r>
              <a:rPr sz="800" b="1" spc="-1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Sales</a:t>
            </a:r>
            <a:r>
              <a:rPr sz="800" b="1" spc="-1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spc="-10" dirty="0">
                <a:solidFill>
                  <a:srgbClr val="808285"/>
                </a:solidFill>
                <a:latin typeface="Trebuchet MS"/>
                <a:cs typeface="Trebuchet MS"/>
              </a:rPr>
              <a:t>Department</a:t>
            </a:r>
            <a:endParaRPr sz="800">
              <a:latin typeface="Trebuchet MS"/>
              <a:cs typeface="Trebuchet MS"/>
            </a:endParaRPr>
          </a:p>
          <a:p>
            <a:pPr marL="12700" marR="351155">
              <a:lnSpc>
                <a:spcPct val="104200"/>
              </a:lnSpc>
            </a:pP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Researchpark Haasrode-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Leuven</a:t>
            </a:r>
            <a:r>
              <a:rPr sz="800" spc="5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1240</a:t>
            </a:r>
            <a:endParaRPr sz="800">
              <a:latin typeface="Trebuchet MS"/>
              <a:cs typeface="Trebuchet MS"/>
            </a:endParaRPr>
          </a:p>
          <a:p>
            <a:pPr marL="12700" marR="528955">
              <a:lnSpc>
                <a:spcPct val="104200"/>
              </a:lnSpc>
            </a:pP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Interleuvenlaan</a:t>
            </a:r>
            <a:r>
              <a:rPr sz="800" spc="3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33 </a:t>
            </a: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B-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3001</a:t>
            </a:r>
            <a:r>
              <a:rPr sz="800" spc="-4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Leuven</a:t>
            </a:r>
            <a:r>
              <a:rPr sz="800" spc="50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65" dirty="0">
                <a:solidFill>
                  <a:srgbClr val="808285"/>
                </a:solidFill>
                <a:latin typeface="Trebuchet MS"/>
                <a:cs typeface="Trebuchet MS"/>
              </a:rPr>
              <a:t>Tel.</a:t>
            </a: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40" dirty="0">
                <a:solidFill>
                  <a:srgbClr val="808285"/>
                </a:solidFill>
                <a:latin typeface="Trebuchet MS"/>
                <a:cs typeface="Trebuchet MS"/>
              </a:rPr>
              <a:t>+32.16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60" dirty="0">
                <a:solidFill>
                  <a:srgbClr val="808285"/>
                </a:solidFill>
                <a:latin typeface="Trebuchet MS"/>
                <a:cs typeface="Trebuchet MS"/>
              </a:rPr>
              <a:t>74.18.60</a:t>
            </a: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ct val="104200"/>
              </a:lnSpc>
            </a:pP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  <a:hlinkClick r:id="rId9"/>
              </a:rPr>
              <a:t>info.benelux@gc.dental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45" dirty="0">
                <a:solidFill>
                  <a:srgbClr val="808285"/>
                </a:solidFill>
                <a:latin typeface="Trebuchet MS"/>
                <a:cs typeface="Trebuchet MS"/>
              </a:rPr>
              <a:t>https://europe.gc.dental/nl-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NL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7299" y="1582522"/>
            <a:ext cx="1098550" cy="1163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GC</a:t>
            </a:r>
            <a:r>
              <a:rPr sz="800" b="1" spc="7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EUROPE</a:t>
            </a:r>
            <a:r>
              <a:rPr sz="800" b="1" spc="7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spc="-20" dirty="0">
                <a:solidFill>
                  <a:srgbClr val="808285"/>
                </a:solidFill>
                <a:latin typeface="Trebuchet MS"/>
                <a:cs typeface="Trebuchet MS"/>
              </a:rPr>
              <a:t>N.V.</a:t>
            </a:r>
            <a:endParaRPr sz="800">
              <a:latin typeface="Trebuchet MS"/>
              <a:cs typeface="Trebuchet MS"/>
            </a:endParaRPr>
          </a:p>
          <a:p>
            <a:pPr marL="12700" marR="76200">
              <a:lnSpc>
                <a:spcPct val="104200"/>
              </a:lnSpc>
            </a:pP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Head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Office Researchpark Haasrode-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Leuven</a:t>
            </a:r>
            <a:r>
              <a:rPr sz="800" spc="5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1240</a:t>
            </a:r>
            <a:endParaRPr sz="800">
              <a:latin typeface="Trebuchet MS"/>
              <a:cs typeface="Trebuchet MS"/>
            </a:endParaRPr>
          </a:p>
          <a:p>
            <a:pPr marL="12700" marR="274320">
              <a:lnSpc>
                <a:spcPct val="104200"/>
              </a:lnSpc>
            </a:pP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Interleuvenlaan</a:t>
            </a:r>
            <a:r>
              <a:rPr sz="800" spc="3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33 </a:t>
            </a: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B-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3001</a:t>
            </a:r>
            <a:r>
              <a:rPr sz="800" spc="-4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Leuven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-65" dirty="0">
                <a:solidFill>
                  <a:srgbClr val="808285"/>
                </a:solidFill>
                <a:latin typeface="Trebuchet MS"/>
                <a:cs typeface="Trebuchet MS"/>
              </a:rPr>
              <a:t>Tel.</a:t>
            </a: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+32.16.74.10.00</a:t>
            </a: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ct val="104200"/>
              </a:lnSpc>
            </a:pP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  <a:hlinkClick r:id="rId10"/>
              </a:rPr>
              <a:t>info.gce@gc.dental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40" dirty="0">
                <a:solidFill>
                  <a:srgbClr val="808285"/>
                </a:solidFill>
                <a:latin typeface="Trebuchet MS"/>
                <a:cs typeface="Trebuchet MS"/>
              </a:rPr>
              <a:t>https://europe.gc.dental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7299" y="7162495"/>
            <a:ext cx="1411605" cy="90931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147955">
              <a:lnSpc>
                <a:spcPct val="104200"/>
              </a:lnSpc>
              <a:spcBef>
                <a:spcPts val="60"/>
              </a:spcBef>
            </a:pP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GC Nordic</a:t>
            </a:r>
            <a:r>
              <a:rPr sz="800" b="1" spc="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Danish</a:t>
            </a:r>
            <a:r>
              <a:rPr sz="800" b="1" spc="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spc="-10" dirty="0">
                <a:solidFill>
                  <a:srgbClr val="808285"/>
                </a:solidFill>
                <a:latin typeface="Trebuchet MS"/>
                <a:cs typeface="Trebuchet MS"/>
              </a:rPr>
              <a:t>Branch 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Scandinavian</a:t>
            </a:r>
            <a:r>
              <a:rPr sz="800" spc="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Trade</a:t>
            </a:r>
            <a:r>
              <a:rPr sz="800" spc="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Building </a:t>
            </a: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Gydevang</a:t>
            </a:r>
            <a:r>
              <a:rPr sz="800" spc="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34-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41</a:t>
            </a:r>
            <a:endParaRPr sz="800">
              <a:latin typeface="Trebuchet MS"/>
              <a:cs typeface="Trebuchet MS"/>
            </a:endParaRPr>
          </a:p>
          <a:p>
            <a:pPr marL="12700" marR="510540">
              <a:lnSpc>
                <a:spcPct val="104200"/>
              </a:lnSpc>
            </a:pP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DK-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3450</a:t>
            </a:r>
            <a:r>
              <a:rPr sz="800" spc="1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Allerød 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Tel.</a:t>
            </a:r>
            <a:r>
              <a:rPr sz="800" spc="204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+45</a:t>
            </a:r>
            <a:r>
              <a:rPr sz="800" spc="-5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45" dirty="0">
                <a:solidFill>
                  <a:srgbClr val="808285"/>
                </a:solidFill>
                <a:latin typeface="Trebuchet MS"/>
                <a:cs typeface="Trebuchet MS"/>
              </a:rPr>
              <a:t>51 </a:t>
            </a:r>
            <a:r>
              <a:rPr sz="800" spc="-50" dirty="0">
                <a:solidFill>
                  <a:srgbClr val="808285"/>
                </a:solidFill>
                <a:latin typeface="Trebuchet MS"/>
                <a:cs typeface="Trebuchet MS"/>
              </a:rPr>
              <a:t>15</a:t>
            </a:r>
            <a:r>
              <a:rPr sz="800" spc="-4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03</a:t>
            </a:r>
            <a:r>
              <a:rPr sz="800" spc="-4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82</a:t>
            </a: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ct val="104200"/>
              </a:lnSpc>
            </a:pP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  <a:hlinkClick r:id="rId11"/>
              </a:rPr>
              <a:t>info.denmark@gc.dental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40" dirty="0">
                <a:solidFill>
                  <a:srgbClr val="808285"/>
                </a:solidFill>
                <a:latin typeface="Trebuchet MS"/>
                <a:cs typeface="Trebuchet MS"/>
              </a:rPr>
              <a:t>https://europe.gc.dental/da-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DK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57326" y="7162495"/>
            <a:ext cx="1299210" cy="1036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GC</a:t>
            </a:r>
            <a:r>
              <a:rPr sz="800" b="1" spc="5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UNITED</a:t>
            </a:r>
            <a:r>
              <a:rPr sz="800" b="1" spc="5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spc="60" dirty="0">
                <a:solidFill>
                  <a:srgbClr val="808285"/>
                </a:solidFill>
                <a:latin typeface="Trebuchet MS"/>
                <a:cs typeface="Trebuchet MS"/>
              </a:rPr>
              <a:t>KINGDOM</a:t>
            </a:r>
            <a:r>
              <a:rPr sz="800" b="1" spc="5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spc="-20" dirty="0">
                <a:solidFill>
                  <a:srgbClr val="808285"/>
                </a:solidFill>
                <a:latin typeface="Trebuchet MS"/>
                <a:cs typeface="Trebuchet MS"/>
              </a:rPr>
              <a:t>Ltd.</a:t>
            </a:r>
            <a:endParaRPr sz="800">
              <a:latin typeface="Trebuchet MS"/>
              <a:cs typeface="Trebuchet MS"/>
            </a:endParaRPr>
          </a:p>
          <a:p>
            <a:pPr marL="12700" marR="391160">
              <a:lnSpc>
                <a:spcPct val="104200"/>
              </a:lnSpc>
            </a:pP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Coopers</a:t>
            </a:r>
            <a:r>
              <a:rPr sz="800" spc="7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Court </a:t>
            </a: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Newport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Pagnell UK-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Bucks.</a:t>
            </a:r>
            <a:r>
              <a:rPr sz="800" spc="-4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MK16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8JS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Tel.</a:t>
            </a:r>
            <a:r>
              <a:rPr sz="800" spc="10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+44.1908.218.999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Fax.</a:t>
            </a:r>
            <a:r>
              <a:rPr sz="800" spc="-5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+44.1908.218.900</a:t>
            </a:r>
            <a:endParaRPr sz="800">
              <a:latin typeface="Trebuchet MS"/>
              <a:cs typeface="Trebuchet MS"/>
            </a:endParaRPr>
          </a:p>
          <a:p>
            <a:pPr marL="12700" marR="234315">
              <a:lnSpc>
                <a:spcPct val="104200"/>
              </a:lnSpc>
            </a:pP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  <a:hlinkClick r:id="rId12"/>
              </a:rPr>
              <a:t>info.uk@gc.dental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40" dirty="0">
                <a:solidFill>
                  <a:srgbClr val="808285"/>
                </a:solidFill>
                <a:latin typeface="Trebuchet MS"/>
                <a:cs typeface="Trebuchet MS"/>
                <a:hlinkClick r:id="rId13"/>
              </a:rPr>
              <a:t>http://uk.gceurope.com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82313" y="7162495"/>
            <a:ext cx="1410970" cy="11633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54355">
              <a:lnSpc>
                <a:spcPct val="104200"/>
              </a:lnSpc>
              <a:spcBef>
                <a:spcPts val="60"/>
              </a:spcBef>
            </a:pP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GC</a:t>
            </a:r>
            <a:r>
              <a:rPr sz="800" b="1" spc="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Europe</a:t>
            </a:r>
            <a:r>
              <a:rPr sz="800" b="1" spc="1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spc="-20" dirty="0">
                <a:solidFill>
                  <a:srgbClr val="808285"/>
                </a:solidFill>
                <a:latin typeface="Trebuchet MS"/>
                <a:cs typeface="Trebuchet MS"/>
              </a:rPr>
              <a:t>N.V. 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Türkiye</a:t>
            </a: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İrtibat</a:t>
            </a: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Ofisi Caferağa</a:t>
            </a:r>
            <a:r>
              <a:rPr sz="800" spc="-1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Mah.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Albay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Faik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Sözdener</a:t>
            </a:r>
            <a:r>
              <a:rPr sz="800" spc="-1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Cad.</a:t>
            </a: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ct val="104200"/>
              </a:lnSpc>
            </a:pPr>
            <a:r>
              <a:rPr sz="800" spc="-45" dirty="0">
                <a:solidFill>
                  <a:srgbClr val="808285"/>
                </a:solidFill>
                <a:latin typeface="Trebuchet MS"/>
                <a:cs typeface="Trebuchet MS"/>
              </a:rPr>
              <a:t>İffet</a:t>
            </a:r>
            <a:r>
              <a:rPr sz="800" spc="-4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Gülhan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İş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Merkezi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No:9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D:4 </a:t>
            </a: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TR-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34710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Kadıköy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45" dirty="0">
                <a:solidFill>
                  <a:srgbClr val="808285"/>
                </a:solidFill>
                <a:latin typeface="Trebuchet MS"/>
                <a:cs typeface="Trebuchet MS"/>
              </a:rPr>
              <a:t>/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 İstanbul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-65" dirty="0">
                <a:solidFill>
                  <a:srgbClr val="808285"/>
                </a:solidFill>
                <a:latin typeface="Trebuchet MS"/>
                <a:cs typeface="Trebuchet MS"/>
              </a:rPr>
              <a:t>Tel.</a:t>
            </a: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+9002165040601</a:t>
            </a:r>
            <a:endParaRPr sz="800">
              <a:latin typeface="Trebuchet MS"/>
              <a:cs typeface="Trebuchet MS"/>
            </a:endParaRPr>
          </a:p>
          <a:p>
            <a:pPr marL="12700" marR="71120">
              <a:lnSpc>
                <a:spcPct val="104200"/>
              </a:lnSpc>
            </a:pP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  <a:hlinkClick r:id="rId14"/>
              </a:rPr>
              <a:t>info.turkey@gc.dental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50" dirty="0">
                <a:solidFill>
                  <a:srgbClr val="808285"/>
                </a:solidFill>
                <a:latin typeface="Trebuchet MS"/>
                <a:cs typeface="Trebuchet MS"/>
              </a:rPr>
              <a:t>https://europe.gc.dental/tr-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TR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217126" y="9944404"/>
            <a:ext cx="988694" cy="402590"/>
          </a:xfrm>
          <a:custGeom>
            <a:avLst/>
            <a:gdLst/>
            <a:ahLst/>
            <a:cxnLst/>
            <a:rect l="l" t="t" r="r" b="b"/>
            <a:pathLst>
              <a:path w="988695" h="402590">
                <a:moveTo>
                  <a:pt x="176644" y="24866"/>
                </a:moveTo>
                <a:lnTo>
                  <a:pt x="74396" y="24866"/>
                </a:lnTo>
                <a:lnTo>
                  <a:pt x="0" y="177177"/>
                </a:lnTo>
                <a:lnTo>
                  <a:pt x="102247" y="177177"/>
                </a:lnTo>
                <a:lnTo>
                  <a:pt x="176644" y="24866"/>
                </a:lnTo>
                <a:close/>
              </a:path>
              <a:path w="988695" h="402590">
                <a:moveTo>
                  <a:pt x="514807" y="231838"/>
                </a:moveTo>
                <a:lnTo>
                  <a:pt x="412559" y="231838"/>
                </a:lnTo>
                <a:lnTo>
                  <a:pt x="338162" y="384162"/>
                </a:lnTo>
                <a:lnTo>
                  <a:pt x="440410" y="384162"/>
                </a:lnTo>
                <a:lnTo>
                  <a:pt x="514807" y="231838"/>
                </a:lnTo>
                <a:close/>
              </a:path>
              <a:path w="988695" h="402590">
                <a:moveTo>
                  <a:pt x="566661" y="105270"/>
                </a:moveTo>
                <a:lnTo>
                  <a:pt x="544537" y="37541"/>
                </a:lnTo>
                <a:lnTo>
                  <a:pt x="485317" y="5130"/>
                </a:lnTo>
                <a:lnTo>
                  <a:pt x="428231" y="0"/>
                </a:lnTo>
                <a:lnTo>
                  <a:pt x="384479" y="4813"/>
                </a:lnTo>
                <a:lnTo>
                  <a:pt x="341655" y="18707"/>
                </a:lnTo>
                <a:lnTo>
                  <a:pt x="300850" y="40830"/>
                </a:lnTo>
                <a:lnTo>
                  <a:pt x="263156" y="70370"/>
                </a:lnTo>
                <a:lnTo>
                  <a:pt x="229654" y="106489"/>
                </a:lnTo>
                <a:lnTo>
                  <a:pt x="201447" y="148348"/>
                </a:lnTo>
                <a:lnTo>
                  <a:pt x="179628" y="195122"/>
                </a:lnTo>
                <a:lnTo>
                  <a:pt x="155829" y="262318"/>
                </a:lnTo>
                <a:lnTo>
                  <a:pt x="149098" y="304241"/>
                </a:lnTo>
                <a:lnTo>
                  <a:pt x="160540" y="338480"/>
                </a:lnTo>
                <a:lnTo>
                  <a:pt x="191211" y="382612"/>
                </a:lnTo>
                <a:lnTo>
                  <a:pt x="307162" y="383133"/>
                </a:lnTo>
                <a:lnTo>
                  <a:pt x="296341" y="373722"/>
                </a:lnTo>
                <a:lnTo>
                  <a:pt x="276834" y="342455"/>
                </a:lnTo>
                <a:lnTo>
                  <a:pt x="268020" y="284784"/>
                </a:lnTo>
                <a:lnTo>
                  <a:pt x="289331" y="196164"/>
                </a:lnTo>
                <a:lnTo>
                  <a:pt x="314325" y="154051"/>
                </a:lnTo>
                <a:lnTo>
                  <a:pt x="348716" y="120662"/>
                </a:lnTo>
                <a:lnTo>
                  <a:pt x="387134" y="98653"/>
                </a:lnTo>
                <a:lnTo>
                  <a:pt x="424154" y="90728"/>
                </a:lnTo>
                <a:lnTo>
                  <a:pt x="450608" y="91528"/>
                </a:lnTo>
                <a:lnTo>
                  <a:pt x="463156" y="97078"/>
                </a:lnTo>
                <a:lnTo>
                  <a:pt x="465162" y="112166"/>
                </a:lnTo>
                <a:lnTo>
                  <a:pt x="459955" y="141541"/>
                </a:lnTo>
                <a:lnTo>
                  <a:pt x="559612" y="140512"/>
                </a:lnTo>
                <a:lnTo>
                  <a:pt x="562724" y="130517"/>
                </a:lnTo>
                <a:lnTo>
                  <a:pt x="566661" y="105270"/>
                </a:lnTo>
                <a:close/>
              </a:path>
              <a:path w="988695" h="402590">
                <a:moveTo>
                  <a:pt x="872642" y="271526"/>
                </a:moveTo>
                <a:lnTo>
                  <a:pt x="763003" y="271526"/>
                </a:lnTo>
                <a:lnTo>
                  <a:pt x="749427" y="296621"/>
                </a:lnTo>
                <a:lnTo>
                  <a:pt x="736244" y="309499"/>
                </a:lnTo>
                <a:lnTo>
                  <a:pt x="715657" y="314248"/>
                </a:lnTo>
                <a:lnTo>
                  <a:pt x="679881" y="314921"/>
                </a:lnTo>
                <a:lnTo>
                  <a:pt x="652335" y="303834"/>
                </a:lnTo>
                <a:lnTo>
                  <a:pt x="641489" y="275310"/>
                </a:lnTo>
                <a:lnTo>
                  <a:pt x="644740" y="236486"/>
                </a:lnTo>
                <a:lnTo>
                  <a:pt x="659447" y="194487"/>
                </a:lnTo>
                <a:lnTo>
                  <a:pt x="683018" y="156451"/>
                </a:lnTo>
                <a:lnTo>
                  <a:pt x="741286" y="98158"/>
                </a:lnTo>
                <a:lnTo>
                  <a:pt x="799452" y="56845"/>
                </a:lnTo>
                <a:lnTo>
                  <a:pt x="844156" y="32245"/>
                </a:lnTo>
                <a:lnTo>
                  <a:pt x="862037" y="24091"/>
                </a:lnTo>
                <a:lnTo>
                  <a:pt x="708190" y="24091"/>
                </a:lnTo>
                <a:lnTo>
                  <a:pt x="643356" y="51765"/>
                </a:lnTo>
                <a:lnTo>
                  <a:pt x="605739" y="79616"/>
                </a:lnTo>
                <a:lnTo>
                  <a:pt x="580961" y="124434"/>
                </a:lnTo>
                <a:lnTo>
                  <a:pt x="554621" y="202984"/>
                </a:lnTo>
                <a:lnTo>
                  <a:pt x="541629" y="264502"/>
                </a:lnTo>
                <a:lnTo>
                  <a:pt x="543966" y="314439"/>
                </a:lnTo>
                <a:lnTo>
                  <a:pt x="559803" y="352996"/>
                </a:lnTo>
                <a:lnTo>
                  <a:pt x="587273" y="380339"/>
                </a:lnTo>
                <a:lnTo>
                  <a:pt x="624522" y="396608"/>
                </a:lnTo>
                <a:lnTo>
                  <a:pt x="669696" y="401993"/>
                </a:lnTo>
                <a:lnTo>
                  <a:pt x="765340" y="381609"/>
                </a:lnTo>
                <a:lnTo>
                  <a:pt x="827989" y="336765"/>
                </a:lnTo>
                <a:lnTo>
                  <a:pt x="862241" y="291922"/>
                </a:lnTo>
                <a:lnTo>
                  <a:pt x="872642" y="271526"/>
                </a:lnTo>
                <a:close/>
              </a:path>
              <a:path w="988695" h="402590">
                <a:moveTo>
                  <a:pt x="988110" y="24625"/>
                </a:moveTo>
                <a:lnTo>
                  <a:pt x="885863" y="24625"/>
                </a:lnTo>
                <a:lnTo>
                  <a:pt x="811466" y="176936"/>
                </a:lnTo>
                <a:lnTo>
                  <a:pt x="913714" y="176936"/>
                </a:lnTo>
                <a:lnTo>
                  <a:pt x="988110" y="24625"/>
                </a:lnTo>
                <a:close/>
              </a:path>
            </a:pathLst>
          </a:custGeom>
          <a:solidFill>
            <a:srgbClr val="00A8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66824" y="10174782"/>
            <a:ext cx="177165" cy="152400"/>
          </a:xfrm>
          <a:custGeom>
            <a:avLst/>
            <a:gdLst/>
            <a:ahLst/>
            <a:cxnLst/>
            <a:rect l="l" t="t" r="r" b="b"/>
            <a:pathLst>
              <a:path w="177164" h="152400">
                <a:moveTo>
                  <a:pt x="176644" y="0"/>
                </a:moveTo>
                <a:lnTo>
                  <a:pt x="74396" y="0"/>
                </a:lnTo>
                <a:lnTo>
                  <a:pt x="0" y="152323"/>
                </a:lnTo>
                <a:lnTo>
                  <a:pt x="102260" y="152323"/>
                </a:lnTo>
                <a:lnTo>
                  <a:pt x="176644" y="0"/>
                </a:lnTo>
                <a:close/>
              </a:path>
            </a:pathLst>
          </a:custGeom>
          <a:solidFill>
            <a:srgbClr val="00A8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73017" y="9968825"/>
            <a:ext cx="177165" cy="152400"/>
          </a:xfrm>
          <a:custGeom>
            <a:avLst/>
            <a:gdLst/>
            <a:ahLst/>
            <a:cxnLst/>
            <a:rect l="l" t="t" r="r" b="b"/>
            <a:pathLst>
              <a:path w="177164" h="152400">
                <a:moveTo>
                  <a:pt x="176644" y="0"/>
                </a:moveTo>
                <a:lnTo>
                  <a:pt x="74396" y="0"/>
                </a:lnTo>
                <a:lnTo>
                  <a:pt x="0" y="152311"/>
                </a:lnTo>
                <a:lnTo>
                  <a:pt x="102260" y="152311"/>
                </a:lnTo>
                <a:lnTo>
                  <a:pt x="176644" y="0"/>
                </a:lnTo>
                <a:close/>
              </a:path>
            </a:pathLst>
          </a:custGeom>
          <a:solidFill>
            <a:srgbClr val="00A8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540002"/>
            <a:ext cx="2660015" cy="360045"/>
          </a:xfrm>
          <a:custGeom>
            <a:avLst/>
            <a:gdLst/>
            <a:ahLst/>
            <a:cxnLst/>
            <a:rect l="l" t="t" r="r" b="b"/>
            <a:pathLst>
              <a:path w="2660015" h="360044">
                <a:moveTo>
                  <a:pt x="2484003" y="0"/>
                </a:moveTo>
                <a:lnTo>
                  <a:pt x="0" y="0"/>
                </a:lnTo>
                <a:lnTo>
                  <a:pt x="0" y="359994"/>
                </a:lnTo>
                <a:lnTo>
                  <a:pt x="2659834" y="359994"/>
                </a:lnTo>
                <a:lnTo>
                  <a:pt x="2484003" y="0"/>
                </a:lnTo>
                <a:close/>
              </a:path>
            </a:pathLst>
          </a:custGeom>
          <a:solidFill>
            <a:srgbClr val="00A8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47300" y="588811"/>
            <a:ext cx="60769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0" dirty="0">
                <a:solidFill>
                  <a:srgbClr val="FFFFFF"/>
                </a:solidFill>
                <a:latin typeface="Trebuchet MS"/>
                <a:cs typeface="Trebuchet MS"/>
              </a:rPr>
              <a:t>RULES</a:t>
            </a:r>
            <a:endParaRPr sz="15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57299" y="5302511"/>
            <a:ext cx="1302385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10" dirty="0">
                <a:solidFill>
                  <a:srgbClr val="808285"/>
                </a:solidFill>
                <a:latin typeface="Trebuchet MS"/>
                <a:cs typeface="Trebuchet MS"/>
              </a:rPr>
              <a:t>GC</a:t>
            </a:r>
            <a:r>
              <a:rPr sz="800" b="1" spc="10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spc="10" dirty="0">
                <a:solidFill>
                  <a:srgbClr val="808285"/>
                </a:solidFill>
                <a:latin typeface="Trebuchet MS"/>
                <a:cs typeface="Trebuchet MS"/>
              </a:rPr>
              <a:t>NORDIC</a:t>
            </a:r>
            <a:r>
              <a:rPr sz="800" b="1" spc="11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spc="-25" dirty="0">
                <a:solidFill>
                  <a:srgbClr val="808285"/>
                </a:solidFill>
                <a:latin typeface="Trebuchet MS"/>
                <a:cs typeface="Trebuchet MS"/>
              </a:rPr>
              <a:t>AB</a:t>
            </a:r>
            <a:endParaRPr sz="800">
              <a:latin typeface="Trebuchet MS"/>
              <a:cs typeface="Trebuchet MS"/>
            </a:endParaRPr>
          </a:p>
          <a:p>
            <a:pPr marL="12700" marR="333375">
              <a:lnSpc>
                <a:spcPct val="104200"/>
              </a:lnSpc>
            </a:pP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Finnish</a:t>
            </a:r>
            <a:r>
              <a:rPr sz="800" spc="-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Branch 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Lemminkäisenkatu</a:t>
            </a:r>
            <a:r>
              <a:rPr sz="800" spc="5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46 </a:t>
            </a: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FIN-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20520</a:t>
            </a:r>
            <a:r>
              <a:rPr sz="800" spc="1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Turku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Tel.</a:t>
            </a:r>
            <a:r>
              <a:rPr sz="800" spc="10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+358.40.900.07.57</a:t>
            </a: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ct val="104200"/>
              </a:lnSpc>
            </a:pP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  <a:hlinkClick r:id="rId15"/>
              </a:rPr>
              <a:t>info.finland@gc.dental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45" dirty="0">
                <a:solidFill>
                  <a:srgbClr val="808285"/>
                </a:solidFill>
                <a:latin typeface="Trebuchet MS"/>
                <a:cs typeface="Trebuchet MS"/>
              </a:rPr>
              <a:t>https://europe.gc.dental/fi-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FI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32313" y="5302511"/>
            <a:ext cx="1245870" cy="78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10" dirty="0">
                <a:solidFill>
                  <a:srgbClr val="808285"/>
                </a:solidFill>
                <a:latin typeface="Trebuchet MS"/>
                <a:cs typeface="Trebuchet MS"/>
              </a:rPr>
              <a:t>GC</a:t>
            </a:r>
            <a:r>
              <a:rPr sz="800" b="1" spc="10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spc="10" dirty="0">
                <a:solidFill>
                  <a:srgbClr val="808285"/>
                </a:solidFill>
                <a:latin typeface="Trebuchet MS"/>
                <a:cs typeface="Trebuchet MS"/>
              </a:rPr>
              <a:t>NORDIC</a:t>
            </a:r>
            <a:r>
              <a:rPr sz="800" b="1" spc="11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spc="-25" dirty="0">
                <a:solidFill>
                  <a:srgbClr val="808285"/>
                </a:solidFill>
                <a:latin typeface="Trebuchet MS"/>
                <a:cs typeface="Trebuchet MS"/>
              </a:rPr>
              <a:t>AB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Strandvägen</a:t>
            </a:r>
            <a:r>
              <a:rPr sz="800" spc="1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54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S-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193</a:t>
            </a: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30</a:t>
            </a: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Sigtuna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Tel:</a:t>
            </a:r>
            <a:r>
              <a:rPr sz="800" spc="21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+46</a:t>
            </a:r>
            <a:r>
              <a:rPr sz="800" spc="-5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768</a:t>
            </a:r>
            <a:r>
              <a:rPr sz="800" spc="-4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54</a:t>
            </a:r>
            <a:r>
              <a:rPr sz="800" spc="-4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43</a:t>
            </a:r>
            <a:r>
              <a:rPr sz="800" spc="-4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50</a:t>
            </a: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ct val="104200"/>
              </a:lnSpc>
            </a:pP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  <a:hlinkClick r:id="rId16"/>
              </a:rPr>
              <a:t>info.nordic@gc.dental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  <a:hlinkClick r:id="rId17"/>
              </a:rPr>
              <a:t>http://nordic.gceurope.com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7273" y="5302511"/>
            <a:ext cx="1310005" cy="655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GC</a:t>
            </a:r>
            <a:r>
              <a:rPr sz="800" b="1" spc="2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spc="-10" dirty="0">
                <a:solidFill>
                  <a:srgbClr val="808285"/>
                </a:solidFill>
                <a:latin typeface="Trebuchet MS"/>
                <a:cs typeface="Trebuchet MS"/>
              </a:rPr>
              <a:t>ITALIA</a:t>
            </a:r>
            <a:r>
              <a:rPr sz="800" b="1" spc="3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spc="-10" dirty="0">
                <a:solidFill>
                  <a:srgbClr val="808285"/>
                </a:solidFill>
                <a:latin typeface="Trebuchet MS"/>
                <a:cs typeface="Trebuchet MS"/>
              </a:rPr>
              <a:t>S.r.l.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Via</a:t>
            </a:r>
            <a:r>
              <a:rPr sz="800" spc="-4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Luigi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Cadorna,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69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I-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20090</a:t>
            </a:r>
            <a:r>
              <a:rPr sz="800" spc="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Vimodrone</a:t>
            </a:r>
            <a:r>
              <a:rPr sz="800" spc="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(MI)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-75" dirty="0">
                <a:solidFill>
                  <a:srgbClr val="808285"/>
                </a:solidFill>
                <a:latin typeface="Trebuchet MS"/>
                <a:cs typeface="Trebuchet MS"/>
              </a:rPr>
              <a:t>Tel.:</a:t>
            </a: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+39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02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98282068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-45" dirty="0">
                <a:solidFill>
                  <a:srgbClr val="808285"/>
                </a:solidFill>
                <a:latin typeface="Trebuchet MS"/>
                <a:cs typeface="Trebuchet MS"/>
              </a:rPr>
              <a:t>https://europe.gc.dental/it-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IT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82286" y="5302511"/>
            <a:ext cx="1207770" cy="1163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GC</a:t>
            </a:r>
            <a:r>
              <a:rPr sz="800" b="1" spc="7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808285"/>
                </a:solidFill>
                <a:latin typeface="Trebuchet MS"/>
                <a:cs typeface="Trebuchet MS"/>
              </a:rPr>
              <a:t>EUROPE</a:t>
            </a:r>
            <a:r>
              <a:rPr sz="800" b="1" spc="7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b="1" spc="-20" dirty="0">
                <a:solidFill>
                  <a:srgbClr val="808285"/>
                </a:solidFill>
                <a:latin typeface="Trebuchet MS"/>
                <a:cs typeface="Trebuchet MS"/>
              </a:rPr>
              <a:t>N.V.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Middle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 East</a:t>
            </a:r>
            <a:r>
              <a:rPr sz="800" spc="-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Office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-65" dirty="0">
                <a:solidFill>
                  <a:srgbClr val="808285"/>
                </a:solidFill>
                <a:latin typeface="Trebuchet MS"/>
                <a:cs typeface="Trebuchet MS"/>
              </a:rPr>
              <a:t>P.O.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808285"/>
                </a:solidFill>
                <a:latin typeface="Trebuchet MS"/>
                <a:cs typeface="Trebuchet MS"/>
              </a:rPr>
              <a:t>Box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25/5083</a:t>
            </a:r>
            <a:endParaRPr sz="800">
              <a:latin typeface="Trebuchet MS"/>
              <a:cs typeface="Trebuchet MS"/>
            </a:endParaRPr>
          </a:p>
          <a:p>
            <a:pPr marL="12700" marR="92075">
              <a:lnSpc>
                <a:spcPct val="104200"/>
              </a:lnSpc>
            </a:pP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Ghoubeiry,Moucharafieh </a:t>
            </a: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Beirut,</a:t>
            </a:r>
            <a:r>
              <a:rPr sz="800" spc="-25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Lebanon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-65" dirty="0">
                <a:solidFill>
                  <a:srgbClr val="808285"/>
                </a:solidFill>
                <a:latin typeface="Trebuchet MS"/>
                <a:cs typeface="Trebuchet MS"/>
              </a:rPr>
              <a:t>Tel:</a:t>
            </a:r>
            <a:r>
              <a:rPr sz="800" spc="-4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+961.1.544.995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spc="-35" dirty="0">
                <a:solidFill>
                  <a:srgbClr val="808285"/>
                </a:solidFill>
                <a:latin typeface="Trebuchet MS"/>
                <a:cs typeface="Trebuchet MS"/>
              </a:rPr>
              <a:t>Fax:</a:t>
            </a:r>
            <a:r>
              <a:rPr sz="800" spc="-3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+961.1.544.995</a:t>
            </a: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ct val="104200"/>
              </a:lnSpc>
            </a:pP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  <a:hlinkClick r:id="rId18"/>
              </a:rPr>
              <a:t>info@arabia.gceurope.com</a:t>
            </a:r>
            <a:r>
              <a:rPr sz="800" spc="-20" dirty="0">
                <a:solidFill>
                  <a:srgbClr val="808285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Trebuchet MS"/>
                <a:cs typeface="Trebuchet MS"/>
              </a:rPr>
              <a:t>arabia.gceurope.com</a:t>
            </a:r>
            <a:endParaRPr sz="800">
              <a:latin typeface="Trebuchet MS"/>
              <a:cs typeface="Trebuchet MS"/>
            </a:endParaRPr>
          </a:p>
        </p:txBody>
      </p:sp>
      <p:pic>
        <p:nvPicPr>
          <p:cNvPr id="22" name="Picture 21" descr="A logo for a contest&#10;&#10;Description automatically generated">
            <a:extLst>
              <a:ext uri="{FF2B5EF4-FFF2-40B4-BE49-F238E27FC236}">
                <a16:creationId xmlns:a16="http://schemas.microsoft.com/office/drawing/2014/main" id="{1DB82787-D8C2-F889-E761-1EF2E5BE450B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60" y="12700"/>
            <a:ext cx="1856740" cy="13307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828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C 2024 Invitation and CTA for Universities, GCE111223" id="{AE31AFEC-1400-49BA-80FB-F72868A2EABB}" vid="{DCB6AF0F-5443-4285-9C0D-CE5ACAB3F8C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2130</Words>
  <Application>Microsoft Office PowerPoint</Application>
  <PresentationFormat>Custom</PresentationFormat>
  <Paragraphs>160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Avenir Next LT Pro</vt:lpstr>
      <vt:lpstr>Avenir Next LT Pro Light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Lauka, Earta</dc:creator>
  <cp:lastModifiedBy>Gerets, Ward</cp:lastModifiedBy>
  <cp:revision>19</cp:revision>
  <dcterms:created xsi:type="dcterms:W3CDTF">2023-10-27T14:45:47Z</dcterms:created>
  <dcterms:modified xsi:type="dcterms:W3CDTF">2023-12-19T13:02:01Z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2022-09-13T00:00:00Z</vt:filetime>
  </property>
  <property fmtid="{D5CDD505-2E9C-101B-9397-08002B2CF9AE}" pid="3" name="Creator">
    <vt:lpwstr>Adobe InDesign 16.4 (Macintosh)</vt:lpwstr>
  </property>
  <property fmtid="{D5CDD505-2E9C-101B-9397-08002B2CF9AE}" pid="4" name="LastSaved">
    <vt:filetime>2023-10-27T00:00:00Z</vt:filetime>
  </property>
  <property fmtid="{D5CDD505-2E9C-101B-9397-08002B2CF9AE}" pid="5" name="Producer">
    <vt:lpwstr>Adobe PDF Library 16.0</vt:lpwstr>
  </property>
</Properties>
</file>