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7" r:id="rId2"/>
  </p:sldIdLst>
  <p:sldSz cx="6858000" cy="9906000" type="A4"/>
  <p:notesSz cx="6858000" cy="91440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7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17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782" y="3070860"/>
            <a:ext cx="5834198" cy="502766"/>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029565" y="5547360"/>
            <a:ext cx="4804634"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63692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520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sz="half" idx="2"/>
          </p:nvPr>
        </p:nvSpPr>
        <p:spPr>
          <a:xfrm>
            <a:off x="343188" y="2278380"/>
            <a:ext cx="2985736" cy="5539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3534838" y="2278380"/>
            <a:ext cx="2985736" cy="5539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77848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597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7514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368">
          <p15:clr>
            <a:srgbClr val="FBAE40"/>
          </p15:clr>
        </p15:guide>
        <p15:guide id="2" pos="23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968F-8E8F-D928-B3C5-BC41317B86D0}"/>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1CF7189D-5639-B8B5-C984-D129CE7420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81DA26E-454D-E0AB-B104-E0F2682965F6}"/>
              </a:ext>
            </a:extLst>
          </p:cNvPr>
          <p:cNvSpPr>
            <a:spLocks noGrp="1"/>
          </p:cNvSpPr>
          <p:nvPr>
            <p:ph type="sldNum" sz="quarter" idx="11"/>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842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 Green - no SFTW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4AD-85CD-58B8-7485-83D6C71B1457}"/>
              </a:ext>
            </a:extLst>
          </p:cNvPr>
          <p:cNvSpPr>
            <a:spLocks noGrp="1" noChangeArrowheads="1"/>
          </p:cNvSpPr>
          <p:nvPr>
            <p:ph type="subTitle" idx="10"/>
          </p:nvPr>
        </p:nvSpPr>
        <p:spPr>
          <a:xfrm>
            <a:off x="350936" y="5990772"/>
            <a:ext cx="6156127" cy="2076970"/>
          </a:xfrm>
        </p:spPr>
        <p:txBody>
          <a:bodyPr anchor="t" anchorCtr="0">
            <a:normAutofit/>
          </a:bodyPr>
          <a:lstStyle>
            <a:lvl1pPr marL="0" indent="0" algn="r">
              <a:buNone/>
              <a:defRPr sz="2025">
                <a:solidFill>
                  <a:srgbClr val="464646"/>
                </a:solidFill>
                <a:latin typeface="Avenir Next LT Pro" panose="020B0504020202020204" pitchFamily="34" charset="0"/>
              </a:defRPr>
            </a:lvl1pPr>
          </a:lstStyle>
          <a:p>
            <a:pPr lvl="0"/>
            <a:r>
              <a:rPr lang="en-US" altLang="en-US" noProof="0"/>
              <a:t>Click to edit Master subtitle style</a:t>
            </a:r>
            <a:endParaRPr lang="en-GB" altLang="en-US" noProof="0" dirty="0"/>
          </a:p>
        </p:txBody>
      </p:sp>
      <p:sp>
        <p:nvSpPr>
          <p:cNvPr id="5" name="Rectangle 6">
            <a:extLst>
              <a:ext uri="{FF2B5EF4-FFF2-40B4-BE49-F238E27FC236}">
                <a16:creationId xmlns:a16="http://schemas.microsoft.com/office/drawing/2014/main" id="{3E66AB76-D0E2-D6C7-00DD-792A2E5ADB08}"/>
              </a:ext>
            </a:extLst>
          </p:cNvPr>
          <p:cNvSpPr>
            <a:spLocks noGrp="1" noChangeArrowheads="1"/>
          </p:cNvSpPr>
          <p:nvPr>
            <p:ph type="ctrTitle" sz="quarter"/>
          </p:nvPr>
        </p:nvSpPr>
        <p:spPr>
          <a:xfrm>
            <a:off x="350936" y="2767719"/>
            <a:ext cx="6156126" cy="3223052"/>
          </a:xfrm>
          <a:prstGeom prst="rect">
            <a:avLst/>
          </a:prstGeom>
        </p:spPr>
        <p:txBody>
          <a:bodyPr anchor="t" anchorCtr="0"/>
          <a:lstStyle>
            <a:lvl1pPr algn="l">
              <a:defRPr sz="2025">
                <a:solidFill>
                  <a:srgbClr val="158B70"/>
                </a:solidFill>
                <a:latin typeface="Avenir Next LT Pro" panose="020B0504020202020204" pitchFamily="34" charset="0"/>
              </a:defRPr>
            </a:lvl1pPr>
          </a:lstStyle>
          <a:p>
            <a:pPr lvl="0"/>
            <a:r>
              <a:rPr lang="en-US" altLang="en-US" noProof="0"/>
              <a:t>Click to edit Master title style</a:t>
            </a:r>
            <a:endParaRPr lang="en-GB" altLang="en-US" noProof="0" dirty="0"/>
          </a:p>
        </p:txBody>
      </p:sp>
    </p:spTree>
    <p:extLst>
      <p:ext uri="{BB962C8B-B14F-4D97-AF65-F5344CB8AC3E}">
        <p14:creationId xmlns:p14="http://schemas.microsoft.com/office/powerpoint/2010/main" val="17871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4897" y="788245"/>
            <a:ext cx="6177387" cy="513205"/>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325899" y="1635314"/>
            <a:ext cx="6177387"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37426" y="9221533"/>
            <a:ext cx="2196404" cy="276999"/>
          </a:xfrm>
          <a:prstGeom prst="rect">
            <a:avLst/>
          </a:prstGeom>
        </p:spPr>
        <p:txBody>
          <a:bodyPr wrap="square" lIns="0" tIns="0" rIns="0" bIns="0">
            <a:spAutoFit/>
          </a:bodyPr>
          <a:lstStyle>
            <a:lvl1pPr algn="l">
              <a:defRPr>
                <a:solidFill>
                  <a:schemeClr val="tx1"/>
                </a:solidFill>
                <a:latin typeface="Avenir Next LT Pro Light" panose="020B0304020202020204" pitchFamily="34" charset="0"/>
              </a:defRPr>
            </a:lvl1pPr>
          </a:lstStyle>
          <a:p>
            <a:endParaRPr lang="en-US"/>
          </a:p>
        </p:txBody>
      </p:sp>
      <p:sp>
        <p:nvSpPr>
          <p:cNvPr id="6" name="Holder 6"/>
          <p:cNvSpPr>
            <a:spLocks noGrp="1"/>
          </p:cNvSpPr>
          <p:nvPr>
            <p:ph type="sldNum" sz="quarter" idx="7"/>
          </p:nvPr>
        </p:nvSpPr>
        <p:spPr>
          <a:xfrm>
            <a:off x="2748127" y="9221533"/>
            <a:ext cx="1578665" cy="276999"/>
          </a:xfrm>
          <a:prstGeom prst="rect">
            <a:avLst/>
          </a:prstGeom>
        </p:spPr>
        <p:txBody>
          <a:bodyPr wrap="square" lIns="0" tIns="0" rIns="0" bIns="0">
            <a:spAutoFit/>
          </a:bodyPr>
          <a:lstStyle>
            <a:lvl1pPr algn="ctr">
              <a:defRPr>
                <a:solidFill>
                  <a:schemeClr val="tx1"/>
                </a:solidFill>
                <a:latin typeface="Avenir Next LT Pro Light" panose="020B0304020202020204" pitchFamily="34" charset="0"/>
              </a:defRPr>
            </a:lvl1pPr>
          </a:lstStyle>
          <a:p>
            <a:fld id="{B6F15528-21DE-4FAA-801E-634DDDAF4B2B}" type="slidenum">
              <a:rPr lang="en-US" smtClean="0"/>
              <a:t>‹#›</a:t>
            </a:fld>
            <a:endParaRPr lang="en-US"/>
          </a:p>
        </p:txBody>
      </p:sp>
      <p:pic>
        <p:nvPicPr>
          <p:cNvPr id="7" name="Picture 6">
            <a:extLst>
              <a:ext uri="{FF2B5EF4-FFF2-40B4-BE49-F238E27FC236}">
                <a16:creationId xmlns:a16="http://schemas.microsoft.com/office/drawing/2014/main" id="{42EC6D28-C766-A8C9-A764-2DACBF2C63D6}"/>
              </a:ext>
            </a:extLst>
          </p:cNvPr>
          <p:cNvPicPr>
            <a:picLocks noChangeAspect="1"/>
          </p:cNvPicPr>
          <p:nvPr/>
        </p:nvPicPr>
        <p:blipFill rotWithShape="1">
          <a:blip r:embed="rId9">
            <a:extLst>
              <a:ext uri="{28A0092B-C50C-407E-A947-70E740481C1C}">
                <a14:useLocalDpi xmlns:a14="http://schemas.microsoft.com/office/drawing/2010/main" val="0"/>
              </a:ext>
            </a:extLst>
          </a:blip>
          <a:srcRect l="11147" t="-1" r="1" b="-15943"/>
          <a:stretch/>
        </p:blipFill>
        <p:spPr>
          <a:xfrm>
            <a:off x="0" y="-58824"/>
            <a:ext cx="6858000" cy="705891"/>
          </a:xfrm>
          <a:prstGeom prst="rect">
            <a:avLst/>
          </a:prstGeom>
        </p:spPr>
      </p:pic>
      <p:pic>
        <p:nvPicPr>
          <p:cNvPr id="8" name="Picture 7">
            <a:extLst>
              <a:ext uri="{FF2B5EF4-FFF2-40B4-BE49-F238E27FC236}">
                <a16:creationId xmlns:a16="http://schemas.microsoft.com/office/drawing/2014/main" id="{449708D6-79D4-C8B9-A55B-6879BF8BA5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6852" y="8555111"/>
            <a:ext cx="1345090" cy="1305310"/>
          </a:xfrm>
          <a:prstGeom prst="rect">
            <a:avLst/>
          </a:prstGeom>
        </p:spPr>
      </p:pic>
    </p:spTree>
    <p:extLst>
      <p:ext uri="{BB962C8B-B14F-4D97-AF65-F5344CB8AC3E}">
        <p14:creationId xmlns:p14="http://schemas.microsoft.com/office/powerpoint/2010/main" val="21505725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eaLnBrk="1" hangingPunct="1">
        <a:defRPr sz="3267">
          <a:solidFill>
            <a:srgbClr val="158B70"/>
          </a:solidFill>
          <a:latin typeface="Avenir Next LT Pro Light" panose="020B0304020202020204" pitchFamily="34" charset="0"/>
          <a:ea typeface="+mj-ea"/>
          <a:cs typeface="+mj-cs"/>
        </a:defRPr>
      </a:lvl1pPr>
    </p:titleStyle>
    <p:bodyStyle>
      <a:lvl1pPr marL="0" eaLnBrk="1" hangingPunct="1">
        <a:defRPr>
          <a:solidFill>
            <a:schemeClr val="tx1"/>
          </a:solidFill>
          <a:latin typeface="Avenir Next LT Pro Light" panose="020B0304020202020204" pitchFamily="34" charset="0"/>
          <a:ea typeface="+mn-ea"/>
          <a:cs typeface="+mn-cs"/>
        </a:defRPr>
      </a:lvl1pPr>
      <a:lvl2pPr marL="414955" eaLnBrk="1" hangingPunct="1">
        <a:defRPr>
          <a:latin typeface="+mn-lt"/>
          <a:ea typeface="+mn-ea"/>
          <a:cs typeface="+mn-cs"/>
        </a:defRPr>
      </a:lvl2pPr>
      <a:lvl3pPr marL="829909" eaLnBrk="1" hangingPunct="1">
        <a:defRPr>
          <a:latin typeface="+mn-lt"/>
          <a:ea typeface="+mn-ea"/>
          <a:cs typeface="+mn-cs"/>
        </a:defRPr>
      </a:lvl3pPr>
      <a:lvl4pPr marL="1244864" eaLnBrk="1" hangingPunct="1">
        <a:defRPr>
          <a:latin typeface="+mn-lt"/>
          <a:ea typeface="+mn-ea"/>
          <a:cs typeface="+mn-cs"/>
        </a:defRPr>
      </a:lvl4pPr>
      <a:lvl5pPr marL="1659819" eaLnBrk="1" hangingPunct="1">
        <a:defRPr>
          <a:latin typeface="+mn-lt"/>
          <a:ea typeface="+mn-ea"/>
          <a:cs typeface="+mn-cs"/>
        </a:defRPr>
      </a:lvl5pPr>
      <a:lvl6pPr marL="2074774" eaLnBrk="1" hangingPunct="1">
        <a:defRPr>
          <a:latin typeface="+mn-lt"/>
          <a:ea typeface="+mn-ea"/>
          <a:cs typeface="+mn-cs"/>
        </a:defRPr>
      </a:lvl6pPr>
      <a:lvl7pPr marL="2489728" eaLnBrk="1" hangingPunct="1">
        <a:defRPr>
          <a:latin typeface="+mn-lt"/>
          <a:ea typeface="+mn-ea"/>
          <a:cs typeface="+mn-cs"/>
        </a:defRPr>
      </a:lvl7pPr>
      <a:lvl8pPr marL="2904683" eaLnBrk="1" hangingPunct="1">
        <a:defRPr>
          <a:latin typeface="+mn-lt"/>
          <a:ea typeface="+mn-ea"/>
          <a:cs typeface="+mn-cs"/>
        </a:defRPr>
      </a:lvl8pPr>
      <a:lvl9pPr marL="3319638" eaLnBrk="1" hangingPunct="1">
        <a:defRPr>
          <a:latin typeface="+mn-lt"/>
          <a:ea typeface="+mn-ea"/>
          <a:cs typeface="+mn-cs"/>
        </a:defRPr>
      </a:lvl9pPr>
    </p:bodyStyle>
    <p:otherStyle>
      <a:lvl1pPr marL="0" eaLnBrk="1" hangingPunct="1">
        <a:defRPr>
          <a:latin typeface="+mn-lt"/>
          <a:ea typeface="+mn-ea"/>
          <a:cs typeface="+mn-cs"/>
        </a:defRPr>
      </a:lvl1pPr>
      <a:lvl2pPr marL="414955" eaLnBrk="1" hangingPunct="1">
        <a:defRPr>
          <a:latin typeface="+mn-lt"/>
          <a:ea typeface="+mn-ea"/>
          <a:cs typeface="+mn-cs"/>
        </a:defRPr>
      </a:lvl2pPr>
      <a:lvl3pPr marL="829909" eaLnBrk="1" hangingPunct="1">
        <a:defRPr>
          <a:latin typeface="+mn-lt"/>
          <a:ea typeface="+mn-ea"/>
          <a:cs typeface="+mn-cs"/>
        </a:defRPr>
      </a:lvl3pPr>
      <a:lvl4pPr marL="1244864" eaLnBrk="1" hangingPunct="1">
        <a:defRPr>
          <a:latin typeface="+mn-lt"/>
          <a:ea typeface="+mn-ea"/>
          <a:cs typeface="+mn-cs"/>
        </a:defRPr>
      </a:lvl4pPr>
      <a:lvl5pPr marL="1659819" eaLnBrk="1" hangingPunct="1">
        <a:defRPr>
          <a:latin typeface="+mn-lt"/>
          <a:ea typeface="+mn-ea"/>
          <a:cs typeface="+mn-cs"/>
        </a:defRPr>
      </a:lvl5pPr>
      <a:lvl6pPr marL="2074774" eaLnBrk="1" hangingPunct="1">
        <a:defRPr>
          <a:latin typeface="+mn-lt"/>
          <a:ea typeface="+mn-ea"/>
          <a:cs typeface="+mn-cs"/>
        </a:defRPr>
      </a:lvl6pPr>
      <a:lvl7pPr marL="2489728" eaLnBrk="1" hangingPunct="1">
        <a:defRPr>
          <a:latin typeface="+mn-lt"/>
          <a:ea typeface="+mn-ea"/>
          <a:cs typeface="+mn-cs"/>
        </a:defRPr>
      </a:lvl7pPr>
      <a:lvl8pPr marL="2904683" eaLnBrk="1" hangingPunct="1">
        <a:defRPr>
          <a:latin typeface="+mn-lt"/>
          <a:ea typeface="+mn-ea"/>
          <a:cs typeface="+mn-cs"/>
        </a:defRPr>
      </a:lvl8pPr>
      <a:lvl9pPr marL="3319638" eaLnBrk="1" hangingPunct="1">
        <a:defRPr>
          <a:latin typeface="+mn-lt"/>
          <a:ea typeface="+mn-ea"/>
          <a:cs typeface="+mn-cs"/>
        </a:defRPr>
      </a:lvl9pPr>
    </p:otherStyle>
  </p:txStyles>
  <p:extLst>
    <p:ext uri="{27BBF7A9-308A-43DC-89C8-2F10F3537804}">
      <p15:sldGuideLst xmlns:p15="http://schemas.microsoft.com/office/powerpoint/2012/main">
        <p15:guide id="1" orient="horz" pos="3368">
          <p15:clr>
            <a:srgbClr val="F26B43"/>
          </p15:clr>
        </p15:guide>
        <p15:guide id="2" pos="2380">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instagram.com/gc.academic.excellence.contest/" TargetMode="External"/><Relationship Id="rId7" Type="http://schemas.openxmlformats.org/officeDocument/2006/relationships/image" Target="../media/image6.png"/><Relationship Id="rId2" Type="http://schemas.openxmlformats.org/officeDocument/2006/relationships/hyperlink" Target="https://www.facebook.com/groups/gcacademicexcellencecontest"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9242F76-70F8-452C-94ED-0CAEB2DBC7D9}"/>
              </a:ext>
            </a:extLst>
          </p:cNvPr>
          <p:cNvSpPr txBox="1"/>
          <p:nvPr/>
        </p:nvSpPr>
        <p:spPr>
          <a:xfrm>
            <a:off x="331043" y="2352576"/>
            <a:ext cx="6195913" cy="5101397"/>
          </a:xfrm>
          <a:prstGeom prst="rect">
            <a:avLst/>
          </a:prstGeom>
          <a:noFill/>
        </p:spPr>
        <p:txBody>
          <a:bodyPr wrap="square">
            <a:spAutoFit/>
          </a:bodyPr>
          <a:lstStyle/>
          <a:p>
            <a:pPr algn="just"/>
            <a:r>
              <a:rPr lang="en-US" sz="1050" dirty="0">
                <a:latin typeface="Avenir Next LT Pro" panose="020B0504020202020204" pitchFamily="34" charset="0"/>
              </a:rPr>
              <a:t>Take the challenge and match your restorative skills with the best dental students all over Europe, Middle East and North Africa.</a:t>
            </a:r>
          </a:p>
          <a:p>
            <a:pPr algn="just"/>
            <a:r>
              <a:rPr lang="en-US" sz="1050" dirty="0">
                <a:latin typeface="Avenir Next LT Pro" panose="020B0504020202020204" pitchFamily="34" charset="0"/>
              </a:rPr>
              <a:t>You may have heard about GC’s G-aenial Universal Injectable, a truly universal restorative composite with unique injectable consistency. Stepping away from the traditional frame of packable and flowable composites, G-aenial Universal Injectable opens a new world of possibilities. We invite you to discover two of them: cusp-by-cusp posterior restorations combined with everX Flow for undergraduate students and Injection Molding Technique for postgraduate students.</a:t>
            </a:r>
          </a:p>
          <a:p>
            <a:pPr algn="just"/>
            <a:endParaRPr lang="en-US" sz="1050" dirty="0">
              <a:latin typeface="Avenir Next LT Pro" panose="020B0504020202020204" pitchFamily="34" charset="0"/>
            </a:endParaRPr>
          </a:p>
          <a:p>
            <a:pPr algn="just"/>
            <a:endParaRPr lang="en-US" sz="1050" dirty="0">
              <a:latin typeface="Avenir Next LT Pro" panose="020B0504020202020204" pitchFamily="34" charset="0"/>
            </a:endParaRPr>
          </a:p>
          <a:p>
            <a:pPr algn="just"/>
            <a:endParaRPr lang="en-US" sz="1050" dirty="0">
              <a:latin typeface="Avenir Next LT Pro" panose="020B0504020202020204" pitchFamily="34" charset="0"/>
            </a:endParaRPr>
          </a:p>
          <a:p>
            <a:pPr algn="just"/>
            <a:endParaRPr lang="en-US" sz="1050" dirty="0">
              <a:latin typeface="Avenir Next LT Pro" panose="020B0504020202020204" pitchFamily="34" charset="0"/>
            </a:endParaRPr>
          </a:p>
          <a:p>
            <a:pPr algn="just"/>
            <a:endParaRPr lang="en-US" sz="1050" dirty="0">
              <a:latin typeface="Avenir Next LT Pro" panose="020B0504020202020204" pitchFamily="34" charset="0"/>
            </a:endParaRPr>
          </a:p>
          <a:p>
            <a:pPr algn="just"/>
            <a:endParaRPr lang="en-US" sz="1050" b="1" dirty="0">
              <a:latin typeface="Avenir Next LT Pro" panose="020B0504020202020204" pitchFamily="34" charset="0"/>
            </a:endParaRPr>
          </a:p>
          <a:p>
            <a:pPr algn="just"/>
            <a:endParaRPr lang="en-US" sz="1050" b="1" dirty="0">
              <a:latin typeface="Avenir Next LT Pro" panose="020B0504020202020204" pitchFamily="34" charset="0"/>
            </a:endParaRPr>
          </a:p>
          <a:p>
            <a:pPr algn="just"/>
            <a:endParaRPr lang="en-US" sz="1050" b="1" dirty="0">
              <a:latin typeface="Avenir Next LT Pro" panose="020B0504020202020204" pitchFamily="34" charset="0"/>
            </a:endParaRPr>
          </a:p>
          <a:p>
            <a:pPr algn="just"/>
            <a:endParaRPr lang="en-US" sz="1050" b="1" dirty="0">
              <a:latin typeface="Avenir Next LT Pro" panose="020B0504020202020204" pitchFamily="34" charset="0"/>
            </a:endParaRPr>
          </a:p>
          <a:p>
            <a:pPr algn="just"/>
            <a:endParaRPr lang="en-US" sz="1050" b="1" dirty="0">
              <a:latin typeface="Avenir Next LT Pro" panose="020B0504020202020204" pitchFamily="34" charset="0"/>
            </a:endParaRPr>
          </a:p>
          <a:p>
            <a:pPr algn="just"/>
            <a:endParaRPr lang="en-US" sz="1050" b="1" dirty="0">
              <a:latin typeface="Avenir Next LT Pro" panose="020B0504020202020204" pitchFamily="34" charset="0"/>
            </a:endParaRPr>
          </a:p>
          <a:p>
            <a:pPr algn="just"/>
            <a:r>
              <a:rPr lang="en-US" sz="1050" b="1" dirty="0">
                <a:latin typeface="Avenir Next LT Pro" panose="020B0504020202020204" pitchFamily="34" charset="0"/>
              </a:rPr>
              <a:t>Taking part in our contest is easy! Take pictures of your clinical case with G-aenial Universal Injectable, post them on Facebook </a:t>
            </a:r>
            <a:r>
              <a:rPr lang="en-US" sz="1050" u="sng" dirty="0">
                <a:solidFill>
                  <a:srgbClr val="0563C1"/>
                </a:solidFill>
                <a:effectLst/>
                <a:latin typeface="Avenir Next LT Pro" panose="020B0504020202020204" pitchFamily="34" charset="0"/>
                <a:ea typeface="Yu Gothic" panose="020B0400000000000000" pitchFamily="34" charset="-128"/>
                <a:hlinkClick r:id="rId2"/>
              </a:rPr>
              <a:t>https://www.facebook.com/groups/gcacademicexcellencecontest</a:t>
            </a:r>
            <a:endParaRPr lang="en-US" sz="1050" dirty="0">
              <a:effectLst/>
              <a:latin typeface="Avenir Next LT Pro" panose="020B0504020202020204" pitchFamily="34" charset="0"/>
              <a:ea typeface="Yu Gothic" panose="020B0400000000000000" pitchFamily="34" charset="-128"/>
            </a:endParaRPr>
          </a:p>
          <a:p>
            <a:pPr algn="just"/>
            <a:r>
              <a:rPr lang="en-US" sz="1050" b="1" dirty="0">
                <a:latin typeface="Avenir Next LT Pro" panose="020B0504020202020204" pitchFamily="34" charset="0"/>
              </a:rPr>
              <a:t>and/or Instagram </a:t>
            </a:r>
            <a:r>
              <a:rPr lang="en-US" sz="1050" u="sng" dirty="0">
                <a:solidFill>
                  <a:srgbClr val="0563C1"/>
                </a:solidFill>
                <a:effectLst/>
                <a:latin typeface="Avenir Next LT Pro" panose="020B0504020202020204" pitchFamily="34" charset="0"/>
                <a:ea typeface="Yu Gothic" panose="020B0400000000000000" pitchFamily="34" charset="-128"/>
                <a:hlinkClick r:id="rId3"/>
              </a:rPr>
              <a:t>https://www.instagram.com/gc.academic.excellence.contest/</a:t>
            </a:r>
            <a:r>
              <a:rPr lang="en-US" sz="1050" b="1" dirty="0">
                <a:solidFill>
                  <a:srgbClr val="FF0000"/>
                </a:solidFill>
                <a:latin typeface="Avenir Next LT Pro" panose="020B0504020202020204" pitchFamily="34" charset="0"/>
              </a:rPr>
              <a:t> </a:t>
            </a:r>
            <a:r>
              <a:rPr lang="en-US" sz="1050" b="1" dirty="0">
                <a:latin typeface="Avenir Next LT Pro" panose="020B0504020202020204" pitchFamily="34" charset="0"/>
              </a:rPr>
              <a:t>and be amongst the winners on university, national or European level! </a:t>
            </a:r>
          </a:p>
          <a:p>
            <a:pPr algn="just"/>
            <a:endParaRPr lang="en-US" sz="1050" dirty="0">
              <a:latin typeface="Avenir Next LT Pro" panose="020B0504020202020204" pitchFamily="34" charset="0"/>
            </a:endParaRPr>
          </a:p>
          <a:p>
            <a:pPr algn="just"/>
            <a:r>
              <a:rPr lang="en-US" sz="1050" dirty="0">
                <a:latin typeface="Avenir Next LT Pro" panose="020B0504020202020204" pitchFamily="34" charset="0"/>
              </a:rPr>
              <a:t>When amongst the winners on national level, you can showcase your work in the European final of the GC Academic Excellence Contest and attend the Master Course at the GC Europe Campus in Leuven, Belgium. </a:t>
            </a:r>
            <a:endParaRPr lang="en-US" sz="1050" strike="sngStrike" dirty="0">
              <a:latin typeface="Avenir Next LT Pro" panose="020B0504020202020204" pitchFamily="34" charset="0"/>
            </a:endParaRPr>
          </a:p>
          <a:p>
            <a:pPr algn="just"/>
            <a:r>
              <a:rPr lang="en-US" sz="1050" dirty="0">
                <a:latin typeface="Avenir Next LT Pro" panose="020B0504020202020204" pitchFamily="34" charset="0"/>
              </a:rPr>
              <a:t>Each case will be evaluated by an independent jury on originality, complexity, quality and presentation. There’s also a popularity contest based on Facebook and Instagram likes and shares.</a:t>
            </a:r>
          </a:p>
          <a:p>
            <a:pPr algn="just"/>
            <a:r>
              <a:rPr lang="en-US" sz="1050" b="1" dirty="0">
                <a:latin typeface="Avenir Next LT Pro" panose="020B0504020202020204" pitchFamily="34" charset="0"/>
              </a:rPr>
              <a:t>For more information or to register, please contact:</a:t>
            </a:r>
          </a:p>
        </p:txBody>
      </p:sp>
      <p:pic>
        <p:nvPicPr>
          <p:cNvPr id="15" name="Picture 14" descr="A logo for a contest&#10;&#10;Description automatically generated">
            <a:extLst>
              <a:ext uri="{FF2B5EF4-FFF2-40B4-BE49-F238E27FC236}">
                <a16:creationId xmlns:a16="http://schemas.microsoft.com/office/drawing/2014/main" id="{7BD6547E-91D4-4FC7-B105-F14989CE0C23}"/>
              </a:ext>
            </a:extLst>
          </p:cNvPr>
          <p:cNvPicPr>
            <a:picLocks noChangeAspect="1"/>
          </p:cNvPicPr>
          <p:nvPr/>
        </p:nvPicPr>
        <p:blipFill rotWithShape="1">
          <a:blip r:embed="rId4" cstate="print">
            <a:alphaModFix amt="85000"/>
            <a:extLst>
              <a:ext uri="{28A0092B-C50C-407E-A947-70E740481C1C}">
                <a14:useLocalDpi xmlns:a14="http://schemas.microsoft.com/office/drawing/2010/main" val="0"/>
              </a:ext>
            </a:extLst>
          </a:blip>
          <a:srcRect l="-632" t="695" r="57869" b="-695"/>
          <a:stretch/>
        </p:blipFill>
        <p:spPr>
          <a:xfrm>
            <a:off x="101501" y="598861"/>
            <a:ext cx="1016778" cy="1704501"/>
          </a:xfrm>
          <a:prstGeom prst="rect">
            <a:avLst/>
          </a:prstGeom>
        </p:spPr>
      </p:pic>
      <p:sp>
        <p:nvSpPr>
          <p:cNvPr id="18" name="AutoShape 2" descr="GC G-ænial A'CHORD">
            <a:extLst>
              <a:ext uri="{FF2B5EF4-FFF2-40B4-BE49-F238E27FC236}">
                <a16:creationId xmlns:a16="http://schemas.microsoft.com/office/drawing/2014/main" id="{AC0CA6FC-1D42-41E8-9274-00DC08A4CC06}"/>
              </a:ext>
            </a:extLst>
          </p:cNvPr>
          <p:cNvSpPr>
            <a:spLocks noChangeAspect="1" noChangeArrowheads="1"/>
          </p:cNvSpPr>
          <p:nvPr/>
        </p:nvSpPr>
        <p:spPr bwMode="auto">
          <a:xfrm>
            <a:off x="3287823" y="4811823"/>
            <a:ext cx="282356" cy="2823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707" tIns="42354" rIns="84707" bIns="42354" numCol="1" anchor="t" anchorCtr="0" compatLnSpc="1">
            <a:prstTxWarp prst="textNoShape">
              <a:avLst/>
            </a:prstTxWarp>
          </a:bodyPr>
          <a:lstStyle/>
          <a:p>
            <a:pPr defTabSz="847003"/>
            <a:endParaRPr lang="en-US" sz="1667" kern="0">
              <a:solidFill>
                <a:sysClr val="windowText" lastClr="000000"/>
              </a:solidFill>
            </a:endParaRPr>
          </a:p>
        </p:txBody>
      </p:sp>
      <p:sp>
        <p:nvSpPr>
          <p:cNvPr id="20" name="TextBox 19">
            <a:extLst>
              <a:ext uri="{FF2B5EF4-FFF2-40B4-BE49-F238E27FC236}">
                <a16:creationId xmlns:a16="http://schemas.microsoft.com/office/drawing/2014/main" id="{94760FF5-BF60-4FFA-8BB8-1244A21FA424}"/>
              </a:ext>
            </a:extLst>
          </p:cNvPr>
          <p:cNvSpPr txBox="1"/>
          <p:nvPr/>
        </p:nvSpPr>
        <p:spPr>
          <a:xfrm>
            <a:off x="1125699" y="804009"/>
            <a:ext cx="5939566" cy="1517851"/>
          </a:xfrm>
          <a:prstGeom prst="rect">
            <a:avLst/>
          </a:prstGeom>
          <a:noFill/>
        </p:spPr>
        <p:txBody>
          <a:bodyPr wrap="square" rtlCol="0">
            <a:spAutoFit/>
          </a:bodyPr>
          <a:lstStyle/>
          <a:p>
            <a:pPr defTabSz="847003"/>
            <a:r>
              <a:rPr lang="en-US" sz="2594" kern="0" dirty="0">
                <a:solidFill>
                  <a:prstClr val="black">
                    <a:lumMod val="65000"/>
                    <a:lumOff val="35000"/>
                  </a:prstClr>
                </a:solidFill>
                <a:latin typeface="Avenir Next LT Pro" panose="020B0504020202020204" pitchFamily="34" charset="0"/>
              </a:rPr>
              <a:t>GC </a:t>
            </a:r>
          </a:p>
          <a:p>
            <a:pPr defTabSz="847003"/>
            <a:r>
              <a:rPr lang="en-US" sz="2223" kern="0" dirty="0">
                <a:solidFill>
                  <a:prstClr val="black">
                    <a:lumMod val="65000"/>
                    <a:lumOff val="35000"/>
                  </a:prstClr>
                </a:solidFill>
                <a:latin typeface="Avenir Next LT Pro" panose="020B0504020202020204" pitchFamily="34" charset="0"/>
              </a:rPr>
              <a:t>ACADEMIC EXCELLENCE CONTEST </a:t>
            </a:r>
          </a:p>
          <a:p>
            <a:pPr defTabSz="847003"/>
            <a:r>
              <a:rPr lang="en-US" sz="2223" kern="0" dirty="0">
                <a:solidFill>
                  <a:prstClr val="black">
                    <a:lumMod val="65000"/>
                    <a:lumOff val="35000"/>
                  </a:prstClr>
                </a:solidFill>
                <a:latin typeface="Avenir Next LT Pro" panose="020B0504020202020204" pitchFamily="34" charset="0"/>
              </a:rPr>
              <a:t>2024</a:t>
            </a:r>
          </a:p>
        </p:txBody>
      </p:sp>
      <p:sp>
        <p:nvSpPr>
          <p:cNvPr id="2" name="TextBox 1">
            <a:extLst>
              <a:ext uri="{FF2B5EF4-FFF2-40B4-BE49-F238E27FC236}">
                <a16:creationId xmlns:a16="http://schemas.microsoft.com/office/drawing/2014/main" id="{C1F2CF0B-61B6-4851-B6B9-47645B175783}"/>
              </a:ext>
            </a:extLst>
          </p:cNvPr>
          <p:cNvSpPr txBox="1"/>
          <p:nvPr/>
        </p:nvSpPr>
        <p:spPr>
          <a:xfrm>
            <a:off x="1920925" y="3998893"/>
            <a:ext cx="2781211" cy="954107"/>
          </a:xfrm>
          <a:prstGeom prst="rect">
            <a:avLst/>
          </a:prstGeom>
          <a:noFill/>
        </p:spPr>
        <p:txBody>
          <a:bodyPr wrap="square" rtlCol="0">
            <a:spAutoFit/>
          </a:bodyPr>
          <a:lstStyle/>
          <a:p>
            <a:pPr algn="just"/>
            <a:r>
              <a:rPr lang="en-US" sz="1400" b="1" dirty="0">
                <a:solidFill>
                  <a:srgbClr val="2EB7A4"/>
                </a:solidFill>
                <a:latin typeface="Avenir Next LT Pro" panose="020B0504020202020204" pitchFamily="34" charset="0"/>
              </a:rPr>
              <a:t>Join the next GC Academic Excellence Contest and win an unforgettable trip and a unique training!</a:t>
            </a:r>
          </a:p>
        </p:txBody>
      </p:sp>
      <p:sp>
        <p:nvSpPr>
          <p:cNvPr id="16" name="TextBox 15">
            <a:extLst>
              <a:ext uri="{FF2B5EF4-FFF2-40B4-BE49-F238E27FC236}">
                <a16:creationId xmlns:a16="http://schemas.microsoft.com/office/drawing/2014/main" id="{43A79B39-43D7-4409-B90D-CB141ECCA4D8}"/>
              </a:ext>
            </a:extLst>
          </p:cNvPr>
          <p:cNvSpPr txBox="1"/>
          <p:nvPr/>
        </p:nvSpPr>
        <p:spPr>
          <a:xfrm>
            <a:off x="331043" y="7675115"/>
            <a:ext cx="2615878" cy="1023357"/>
          </a:xfrm>
          <a:prstGeom prst="rect">
            <a:avLst/>
          </a:prstGeom>
          <a:noFill/>
          <a:ln>
            <a:solidFill>
              <a:schemeClr val="tx1"/>
            </a:solidFill>
          </a:ln>
        </p:spPr>
        <p:txBody>
          <a:bodyPr wrap="square" rtlCol="0">
            <a:spAutoFit/>
          </a:bodyPr>
          <a:lstStyle/>
          <a:p>
            <a:r>
              <a:rPr lang="en-US" sz="1100" dirty="0">
                <a:latin typeface="Avenir Next LT Pro" panose="020B0504020202020204" pitchFamily="34" charset="0"/>
              </a:rPr>
              <a:t>Name:</a:t>
            </a:r>
          </a:p>
          <a:p>
            <a:r>
              <a:rPr lang="en-US" sz="1100" dirty="0">
                <a:latin typeface="Avenir Next LT Pro" panose="020B0504020202020204" pitchFamily="34" charset="0"/>
              </a:rPr>
              <a:t>Email:</a:t>
            </a:r>
          </a:p>
          <a:p>
            <a:r>
              <a:rPr lang="en-US" sz="1100" dirty="0">
                <a:latin typeface="Avenir Next LT Pro" panose="020B0504020202020204" pitchFamily="34" charset="0"/>
              </a:rPr>
              <a:t>Phone:</a:t>
            </a:r>
          </a:p>
          <a:p>
            <a:endParaRPr lang="en-US" sz="1100" dirty="0">
              <a:latin typeface="Avenir Next LT Pro" panose="020B0504020202020204" pitchFamily="34" charset="0"/>
            </a:endParaRPr>
          </a:p>
        </p:txBody>
      </p:sp>
      <p:pic>
        <p:nvPicPr>
          <p:cNvPr id="1026" name="Picture 2" descr="HD Facebook Instagram Circle Logos Icons PNG | Facebook and instagram logo,  Logo icons, Instagram logo">
            <a:extLst>
              <a:ext uri="{FF2B5EF4-FFF2-40B4-BE49-F238E27FC236}">
                <a16:creationId xmlns:a16="http://schemas.microsoft.com/office/drawing/2014/main" id="{05AB7B74-7A45-44A7-A1E8-B0F42E1DF4A9}"/>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214530" y="7634731"/>
            <a:ext cx="1713053" cy="9390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3A910C5-22E6-4B1D-9FC4-94D41FD83080}"/>
              </a:ext>
            </a:extLst>
          </p:cNvPr>
          <p:cNvPicPr>
            <a:picLocks noChangeAspect="1"/>
          </p:cNvPicPr>
          <p:nvPr/>
        </p:nvPicPr>
        <p:blipFill>
          <a:blip r:embed="rId6"/>
          <a:stretch>
            <a:fillRect/>
          </a:stretch>
        </p:blipFill>
        <p:spPr>
          <a:xfrm>
            <a:off x="393096" y="3821277"/>
            <a:ext cx="1440870" cy="1383993"/>
          </a:xfrm>
          <a:prstGeom prst="flowChartConnector">
            <a:avLst/>
          </a:prstGeom>
        </p:spPr>
      </p:pic>
      <p:pic>
        <p:nvPicPr>
          <p:cNvPr id="21" name="Picture 20">
            <a:extLst>
              <a:ext uri="{FF2B5EF4-FFF2-40B4-BE49-F238E27FC236}">
                <a16:creationId xmlns:a16="http://schemas.microsoft.com/office/drawing/2014/main" id="{2E253084-04B3-4D8C-B4A0-4DAD062F51C1}"/>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700"/>
                    </a14:imgEffect>
                  </a14:imgLayer>
                </a14:imgProps>
              </a:ext>
            </a:extLst>
          </a:blip>
          <a:srcRect l="11520" t="6955" r="30451" b="12452"/>
          <a:stretch/>
        </p:blipFill>
        <p:spPr>
          <a:xfrm>
            <a:off x="4789096" y="3821277"/>
            <a:ext cx="1621068" cy="1394320"/>
          </a:xfrm>
          <a:prstGeom prst="flowChartConnector">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C PPT Master Design Template,portrait,December2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82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547AF8-EC6D-44B6-BE52-A678524EA4CA}" vid="{7954B2D2-86AA-4E55-8935-B5613DD52A1F}"/>
    </a:ext>
  </a:extLst>
</a:theme>
</file>

<file path=docProps/app.xml><?xml version="1.0" encoding="utf-8"?>
<Properties xmlns="http://schemas.openxmlformats.org/officeDocument/2006/extended-properties" xmlns:vt="http://schemas.openxmlformats.org/officeDocument/2006/docPropsVTypes">
  <Template>GC PPT Master Design Template,portrait,December2023</Template>
  <TotalTime>0</TotalTime>
  <Words>267</Words>
  <Application>Microsoft Office PowerPoint</Application>
  <PresentationFormat>A4 Paper (210x297 mm)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Avenir Next LT Pro</vt:lpstr>
      <vt:lpstr>Avenir Next LT Pro Light</vt:lpstr>
      <vt:lpstr>GC PPT Master Design Template,portrait,December2023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Lauka, Earta</dc:creator>
  <cp:lastModifiedBy>Gerets, Ward</cp:lastModifiedBy>
  <cp:revision>11</cp:revision>
  <dcterms:created xsi:type="dcterms:W3CDTF">2023-10-27T15:13:33Z</dcterms:created>
  <dcterms:modified xsi:type="dcterms:W3CDTF">2023-12-19T13:10:41Z</dcterms:modified>
</cp:coreProperties>
</file>