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4013" r:id="rId4"/>
  </p:sldMasterIdLst>
  <p:notesMasterIdLst>
    <p:notesMasterId r:id="rId17"/>
  </p:notesMasterIdLst>
  <p:handoutMasterIdLst>
    <p:handoutMasterId r:id="rId18"/>
  </p:handoutMasterIdLst>
  <p:sldIdLst>
    <p:sldId id="277" r:id="rId5"/>
    <p:sldId id="340" r:id="rId6"/>
    <p:sldId id="279" r:id="rId7"/>
    <p:sldId id="3874" r:id="rId8"/>
    <p:sldId id="3875" r:id="rId9"/>
    <p:sldId id="344" r:id="rId10"/>
    <p:sldId id="3869" r:id="rId11"/>
    <p:sldId id="346" r:id="rId12"/>
    <p:sldId id="281" r:id="rId13"/>
    <p:sldId id="341" r:id="rId14"/>
    <p:sldId id="295" r:id="rId15"/>
    <p:sldId id="3879" r:id="rId16"/>
  </p:sldIdLst>
  <p:sldSz cx="12192000" cy="6858000"/>
  <p:notesSz cx="6769100" cy="99060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Parise Gré, Cristina" initials="PGC" lastIdx="2" clrIdx="6">
    <p:extLst>
      <p:ext uri="{19B8F6BF-5375-455C-9EA6-DF929625EA0E}">
        <p15:presenceInfo xmlns:p15="http://schemas.microsoft.com/office/powerpoint/2012/main" userId="S::Cristina.PariseGre@gc.dental::c2321e8a-0793-40f6-9b76-63a8be798b72" providerId="AD"/>
      </p:ext>
    </p:extLst>
  </p:cmAuthor>
  <p:cmAuthor id="1" name="Ogura, Mari" initials="OM" lastIdx="5" clrIdx="0">
    <p:extLst>
      <p:ext uri="{19B8F6BF-5375-455C-9EA6-DF929625EA0E}">
        <p15:presenceInfo xmlns:p15="http://schemas.microsoft.com/office/powerpoint/2012/main" userId="S::Mari.Ogura@gc.dental::3d7fb590-d638-4bde-afb5-5e02cec3c809" providerId="AD"/>
      </p:ext>
    </p:extLst>
  </p:cmAuthor>
  <p:cmAuthor id="2" name="Lavoix, Laetitia" initials="LL" lastIdx="6" clrIdx="1">
    <p:extLst>
      <p:ext uri="{19B8F6BF-5375-455C-9EA6-DF929625EA0E}">
        <p15:presenceInfo xmlns:p15="http://schemas.microsoft.com/office/powerpoint/2012/main" userId="S::Laetitia.Lavoix@gc.dental::46178ba6-892e-47dd-b30b-275562dbd898" providerId="AD"/>
      </p:ext>
    </p:extLst>
  </p:cmAuthor>
  <p:cmAuthor id="3" name="Brendan Steidle" initials="BS" lastIdx="2" clrIdx="2">
    <p:extLst>
      <p:ext uri="{19B8F6BF-5375-455C-9EA6-DF929625EA0E}">
        <p15:presenceInfo xmlns:p15="http://schemas.microsoft.com/office/powerpoint/2012/main" userId="S::Brendan.Steidle@gc.dental::ffb41efb-b82b-43ae-92db-6fd86d5a3741" providerId="AD"/>
      </p:ext>
    </p:extLst>
  </p:cmAuthor>
  <p:cmAuthor id="4" name="Horn Borter, Virginie" initials="HBV" lastIdx="2" clrIdx="3">
    <p:extLst>
      <p:ext uri="{19B8F6BF-5375-455C-9EA6-DF929625EA0E}">
        <p15:presenceInfo xmlns:p15="http://schemas.microsoft.com/office/powerpoint/2012/main" userId="S::Virginie.HornBorter@gc.dental::939206ff-276d-46cf-8603-fd4270e856f9" providerId="AD"/>
      </p:ext>
    </p:extLst>
  </p:cmAuthor>
  <p:cmAuthor id="5" name="Londob, George" initials="LG" lastIdx="2" clrIdx="4">
    <p:extLst>
      <p:ext uri="{19B8F6BF-5375-455C-9EA6-DF929625EA0E}">
        <p15:presenceInfo xmlns:p15="http://schemas.microsoft.com/office/powerpoint/2012/main" userId="S::George.Londob@gc.dental::43655be5-44f5-4780-8a73-14fbc9c1d48a" providerId="AD"/>
      </p:ext>
    </p:extLst>
  </p:cmAuthor>
  <p:cmAuthor id="6" name="Horn Borter, Virginie" initials="HBV [2]" lastIdx="1" clrIdx="5">
    <p:extLst>
      <p:ext uri="{19B8F6BF-5375-455C-9EA6-DF929625EA0E}">
        <p15:presenceInfo xmlns:p15="http://schemas.microsoft.com/office/powerpoint/2012/main" userId="Horn Borter, Virgi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8B70"/>
    <a:srgbClr val="464646"/>
    <a:srgbClr val="00A990"/>
    <a:srgbClr val="00A98C"/>
    <a:srgbClr val="CC0000"/>
    <a:srgbClr val="0033CC"/>
    <a:srgbClr val="D6D100"/>
    <a:srgbClr val="CCC700"/>
    <a:srgbClr val="DFDA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3817" autoAdjust="0"/>
  </p:normalViewPr>
  <p:slideViewPr>
    <p:cSldViewPr snapToGrid="0">
      <p:cViewPr varScale="1">
        <p:scale>
          <a:sx n="103" d="100"/>
          <a:sy n="103" d="100"/>
        </p:scale>
        <p:origin x="114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331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2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4258" y="9408982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79AB0-350A-440B-A5D5-8031A30B1AAD}" type="slidenum">
              <a:rPr lang="en-US" smtClean="0">
                <a:latin typeface="Avenir Next LT Pro" panose="020B0504020202020204" pitchFamily="34" charset="0"/>
              </a:rPr>
              <a:t>‹#›</a:t>
            </a:fld>
            <a:endParaRPr lang="en-US">
              <a:latin typeface="Avenir Next LT Pro" panose="020B05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BAE41-9A46-855D-8C5C-03FC97AD3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471" y="9375830"/>
            <a:ext cx="2272157" cy="5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7493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3"/>
            <a:ext cx="541528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2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venir Next LT Pro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8" y="9408982"/>
            <a:ext cx="2933277" cy="4970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venir Next LT Pro" panose="020B0504020202020204" pitchFamily="34" charset="0"/>
              </a:defRPr>
            </a:lvl1pPr>
          </a:lstStyle>
          <a:p>
            <a:fld id="{F2918BF0-15BC-4F16-A92D-F1E03580006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CC155E-A46C-756F-6DA9-2FDB967FF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-1"/>
            <a:ext cx="2145157" cy="5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7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7F83-40FA-425B-B749-774F3FBE285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89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7F83-40FA-425B-B749-774F3FBE285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35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07F83-40FA-425B-B749-774F3FBE285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31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9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09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23838" y="808038"/>
            <a:ext cx="7185026" cy="4041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0F372D-66B9-47AD-A78B-9028E627A1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478C736-81BD-92CA-92FB-9292D920BE71}"/>
              </a:ext>
            </a:extLst>
          </p:cNvPr>
          <p:cNvGrpSpPr/>
          <p:nvPr userDrawn="1"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94590EE5-98AD-A6CF-2317-DC6B7E223A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223411B0-E565-2279-BBC3-9259FFC9A7A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190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en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rgbClr val="158B7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3A5A94-E041-EA49-6FC2-66A0C1483740}"/>
              </a:ext>
            </a:extLst>
          </p:cNvPr>
          <p:cNvGrpSpPr/>
          <p:nvPr userDrawn="1"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B765E1D7-04AC-1D69-C3DA-339855BF9D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88F1FAE4-DDD1-B26E-79B1-9DF08F00F90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151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no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0C90-19DF-C90D-C500-ED282E254462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id="{0AAE0455-FC4E-CB5C-81F1-F5F1C19D90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1B3F547-55A6-BB87-5129-B6BBC03751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DC97CF-DA57-1F87-314B-F8BDB682A6A1}"/>
              </a:ext>
            </a:extLst>
          </p:cNvPr>
          <p:cNvGrpSpPr/>
          <p:nvPr userDrawn="1"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3" name="Line 6">
              <a:extLst>
                <a:ext uri="{FF2B5EF4-FFF2-40B4-BE49-F238E27FC236}">
                  <a16:creationId xmlns:a16="http://schemas.microsoft.com/office/drawing/2014/main" id="{DEF8F06A-21F3-A8FA-D7D8-591C961E3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Line 7">
              <a:extLst>
                <a:ext uri="{FF2B5EF4-FFF2-40B4-BE49-F238E27FC236}">
                  <a16:creationId xmlns:a16="http://schemas.microsoft.com/office/drawing/2014/main" id="{DD87B1E9-98A3-01F3-3C48-6B428A00611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98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Grey - with SFT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D594AD-85CD-58B8-7485-83D6C71B1457}"/>
              </a:ext>
            </a:extLst>
          </p:cNvPr>
          <p:cNvSpPr>
            <a:spLocks noGrp="1" noChangeArrowheads="1"/>
          </p:cNvSpPr>
          <p:nvPr>
            <p:ph type="subTitle" idx="10"/>
          </p:nvPr>
        </p:nvSpPr>
        <p:spPr>
          <a:xfrm>
            <a:off x="623886" y="4147458"/>
            <a:ext cx="10944225" cy="1437902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3600">
                <a:solidFill>
                  <a:srgbClr val="464646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66AB76-D0E2-D6C7-00DD-792A2E5ADB08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23887" y="1916113"/>
            <a:ext cx="10944224" cy="2231344"/>
          </a:xfrm>
          <a:prstGeom prst="rect">
            <a:avLst/>
          </a:prstGeom>
        </p:spPr>
        <p:txBody>
          <a:bodyPr anchor="t" anchorCtr="0"/>
          <a:lstStyle>
            <a:lvl1pPr algn="l">
              <a:defRPr sz="3600">
                <a:solidFill>
                  <a:srgbClr val="158B70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C2BFAF5-BF0B-6144-4057-013E1E47D1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88" y="5907505"/>
            <a:ext cx="1002781" cy="78216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808F9F9-1504-E37C-D500-98B23268D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7830" y="625571"/>
            <a:ext cx="2709382" cy="635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DEAEE0-1497-1C58-73CD-863944131670}"/>
              </a:ext>
            </a:extLst>
          </p:cNvPr>
          <p:cNvSpPr/>
          <p:nvPr/>
        </p:nvSpPr>
        <p:spPr bwMode="auto">
          <a:xfrm>
            <a:off x="0" y="1980000"/>
            <a:ext cx="178080" cy="12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venir Next LT Pro Light" panose="020B0304020202020204" pitchFamily="34" charset="0"/>
            </a:endParaRPr>
          </a:p>
        </p:txBody>
      </p:sp>
      <p:pic>
        <p:nvPicPr>
          <p:cNvPr id="8" name="Grafik 9">
            <a:extLst>
              <a:ext uri="{FF2B5EF4-FFF2-40B4-BE49-F238E27FC236}">
                <a16:creationId xmlns:a16="http://schemas.microsoft.com/office/drawing/2014/main" id="{E0ADE862-BA12-7166-F27B-78B4715A16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5501" y="5585359"/>
            <a:ext cx="1241660" cy="106840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5CC623-33F1-DA3D-1E88-49E0E2B49899}"/>
              </a:ext>
            </a:extLst>
          </p:cNvPr>
          <p:cNvGrpSpPr/>
          <p:nvPr userDrawn="1"/>
        </p:nvGrpSpPr>
        <p:grpSpPr>
          <a:xfrm>
            <a:off x="0" y="633716"/>
            <a:ext cx="7787391" cy="584227"/>
            <a:chOff x="0" y="657224"/>
            <a:chExt cx="7787391" cy="584227"/>
          </a:xfrm>
        </p:grpSpPr>
        <p:sp>
          <p:nvSpPr>
            <p:cNvPr id="10" name="Line 6">
              <a:extLst>
                <a:ext uri="{FF2B5EF4-FFF2-40B4-BE49-F238E27FC236}">
                  <a16:creationId xmlns:a16="http://schemas.microsoft.com/office/drawing/2014/main" id="{274B1E53-C685-E871-85A1-20714B6577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657224"/>
              <a:ext cx="7772400" cy="11720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B9426653-CF7F-0B48-5E33-73161D1A93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7487255" y="676413"/>
              <a:ext cx="300136" cy="565038"/>
            </a:xfrm>
            <a:prstGeom prst="line">
              <a:avLst/>
            </a:prstGeom>
            <a:noFill/>
            <a:ln w="2857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557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2676D-E372-7582-A977-B23131E66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" y="333376"/>
            <a:ext cx="9791702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F26732B-C1A6-F036-693E-C608606476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11F4EBBC-99E1-0B85-1BE5-C719AF862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fld id="{7DBBC8A3-E49C-CD41-A396-1F5A2924A56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322A79-6A4B-87FD-66AD-66F84BD3B2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8" y="1052513"/>
            <a:ext cx="11807825" cy="5364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859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9E7F-C5BE-3A88-83A6-1F0999C7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6"/>
            <a:ext cx="9791700" cy="719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0BB51-B46D-D1FE-4408-43B14E327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2088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1552FC-1C63-711C-0E26-29E7CE32C7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068389"/>
            <a:ext cx="5903912" cy="5348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C6103543-291C-EDDA-A1FF-8DA270B6B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008832E-78DF-1753-FEB7-3FF75D66B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fld id="{7DBBC8A3-E49C-CD41-A396-1F5A2924A5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46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1AA36-630F-1452-3DA9-C365F6009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9" y="333375"/>
            <a:ext cx="9791700" cy="7191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EE33D-5F99-2785-44F7-7C2F19C8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89" y="1052513"/>
            <a:ext cx="5903912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946A45-1187-B2F2-106B-609B67B84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088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3988D-B47C-FE7C-4EEF-176F5999E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052513"/>
            <a:ext cx="5903913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FF7EB3-027A-A74F-F1B9-B226D06EE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76425"/>
            <a:ext cx="5903912" cy="4540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AA34B4EA-3FE2-8E6C-835F-B95CD3453B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1" name="Slide Number Placeholder 9">
            <a:extLst>
              <a:ext uri="{FF2B5EF4-FFF2-40B4-BE49-F238E27FC236}">
                <a16:creationId xmlns:a16="http://schemas.microsoft.com/office/drawing/2014/main" id="{F9FB1CB1-9D10-74B9-F1C1-6E76C841B0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fld id="{7DBBC8A3-E49C-CD41-A396-1F5A2924A5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25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30B-9E96-D7B4-04FD-884FC7B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8" y="333375"/>
            <a:ext cx="9791700" cy="719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8ADBF4-E009-31D4-D3E0-65B3977A4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FDF07-82E4-5BAC-B8F7-0A5177339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BBC8A3-E49C-CD41-A396-1F5A2924A5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6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0CBCC46D-3C72-3826-ED7A-BC525930F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AFA5615-8E7D-A8BE-413C-E0FA9FCB3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fld id="{7DBBC8A3-E49C-CD41-A396-1F5A2924A565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0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8A11D9D4-0381-0A11-E31D-44763FF91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343591"/>
            <a:ext cx="9791700" cy="697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E9F24DF7-BCAE-D489-704F-8B8268B8E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2088" y="1056583"/>
            <a:ext cx="11780010" cy="536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4470D13-FAA8-80D7-7939-364A7A85F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2517" y="64849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71646E-1A00-7E8B-B51A-3179259F1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59" y="6492875"/>
            <a:ext cx="938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6F6F6F"/>
                </a:solidFill>
                <a:latin typeface="Avenir Next LT Pro" panose="020B0504020202020204" pitchFamily="34" charset="0"/>
              </a:defRPr>
            </a:lvl1pPr>
          </a:lstStyle>
          <a:p>
            <a:fld id="{7DBBC8A3-E49C-CD41-A396-1F5A2924A565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1" name="Grafik 13">
            <a:extLst>
              <a:ext uri="{FF2B5EF4-FFF2-40B4-BE49-F238E27FC236}">
                <a16:creationId xmlns:a16="http://schemas.microsoft.com/office/drawing/2014/main" id="{69119BC5-DC5F-04A1-91EE-4307D7DF01B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1B65168C-BAB6-8F57-EECE-7264002165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pic>
        <p:nvPicPr>
          <p:cNvPr id="2" name="Grafik 3">
            <a:extLst>
              <a:ext uri="{FF2B5EF4-FFF2-40B4-BE49-F238E27FC236}">
                <a16:creationId xmlns:a16="http://schemas.microsoft.com/office/drawing/2014/main" id="{DF5C9A7C-4D7B-A23B-7C73-4AD3A97C839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0281" y="322580"/>
            <a:ext cx="1356837" cy="317500"/>
          </a:xfrm>
          <a:prstGeom prst="rect">
            <a:avLst/>
          </a:prstGeom>
        </p:spPr>
      </p:pic>
      <p:pic>
        <p:nvPicPr>
          <p:cNvPr id="4" name="Grafik 13">
            <a:extLst>
              <a:ext uri="{FF2B5EF4-FFF2-40B4-BE49-F238E27FC236}">
                <a16:creationId xmlns:a16="http://schemas.microsoft.com/office/drawing/2014/main" id="{681F5AE7-B833-3178-8121-741B8B71878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90232" y="6477000"/>
            <a:ext cx="203200" cy="381000"/>
          </a:xfrm>
          <a:prstGeom prst="rect">
            <a:avLst/>
          </a:prstGeom>
        </p:spPr>
      </p:pic>
      <p:pic>
        <p:nvPicPr>
          <p:cNvPr id="5" name="Grafik 14">
            <a:extLst>
              <a:ext uri="{FF2B5EF4-FFF2-40B4-BE49-F238E27FC236}">
                <a16:creationId xmlns:a16="http://schemas.microsoft.com/office/drawing/2014/main" id="{4FD06160-F92F-C730-DC54-7322B73DF1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63629" y="6477000"/>
            <a:ext cx="203200" cy="381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D2DD8EC-BAF4-35AC-DAF9-8DDEDE2E45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4578" y="317098"/>
            <a:ext cx="10408436" cy="323309"/>
            <a:chOff x="-87" y="240"/>
            <a:chExt cx="4529" cy="212"/>
          </a:xfrm>
        </p:grpSpPr>
        <p:sp>
          <p:nvSpPr>
            <p:cNvPr id="15" name="Line 6">
              <a:extLst>
                <a:ext uri="{FF2B5EF4-FFF2-40B4-BE49-F238E27FC236}">
                  <a16:creationId xmlns:a16="http://schemas.microsoft.com/office/drawing/2014/main" id="{E167CF3B-8107-608B-6261-9810A780F3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-87" y="240"/>
              <a:ext cx="4527" cy="0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Line 7">
              <a:extLst>
                <a:ext uri="{FF2B5EF4-FFF2-40B4-BE49-F238E27FC236}">
                  <a16:creationId xmlns:a16="http://schemas.microsoft.com/office/drawing/2014/main" id="{C17A3115-40B9-8BCA-CBA2-8F13AE99CB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20000" flipH="1">
              <a:off x="4357" y="243"/>
              <a:ext cx="85" cy="209"/>
            </a:xfrm>
            <a:prstGeom prst="line">
              <a:avLst/>
            </a:prstGeom>
            <a:noFill/>
            <a:ln w="9525">
              <a:solidFill>
                <a:srgbClr val="158B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0163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4" r:id="rId3"/>
    <p:sldLayoutId id="2147484015" r:id="rId4"/>
    <p:sldLayoutId id="2147484024" r:id="rId5"/>
    <p:sldLayoutId id="2147484025" r:id="rId6"/>
    <p:sldLayoutId id="2147484026" r:id="rId7"/>
    <p:sldLayoutId id="2147484027" r:id="rId8"/>
    <p:sldLayoutId id="2147484028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158B70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464646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3840">
          <p15:clr>
            <a:srgbClr val="F26B43"/>
          </p15:clr>
        </p15:guide>
        <p15:guide id="4" orient="horz" pos="867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4042" userDrawn="1">
          <p15:clr>
            <a:srgbClr val="F26B43"/>
          </p15:clr>
        </p15:guide>
        <p15:guide id="8" pos="121" userDrawn="1">
          <p15:clr>
            <a:srgbClr val="F26B43"/>
          </p15:clr>
        </p15:guide>
        <p15:guide id="9" pos="7559" userDrawn="1">
          <p15:clr>
            <a:srgbClr val="F26B43"/>
          </p15:clr>
        </p15:guide>
        <p15:guide id="10" orient="horz" pos="3861" userDrawn="1">
          <p15:clr>
            <a:srgbClr val="F26B43"/>
          </p15:clr>
        </p15:guide>
        <p15:guide id="11" pos="62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gcacademicexcellenceconte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hyperlink" Target="https://www.instagram.com/gc.academic.excellence.contes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6E0B-D9B5-4770-8EA6-E44581787479}"/>
              </a:ext>
            </a:extLst>
          </p:cNvPr>
          <p:cNvSpPr txBox="1"/>
          <p:nvPr/>
        </p:nvSpPr>
        <p:spPr>
          <a:xfrm>
            <a:off x="516538" y="1881051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Challenge yourself and join GC Europe Academic Excellence Contest!</a:t>
            </a:r>
          </a:p>
        </p:txBody>
      </p:sp>
      <p:pic>
        <p:nvPicPr>
          <p:cNvPr id="5" name="Picture 4" descr="A logo for a contest&#10;&#10;Description automatically generated">
            <a:extLst>
              <a:ext uri="{FF2B5EF4-FFF2-40B4-BE49-F238E27FC236}">
                <a16:creationId xmlns:a16="http://schemas.microsoft.com/office/drawing/2014/main" id="{777EA9F2-1B9C-D032-7AD0-7FC76E3A0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140" y="1772816"/>
            <a:ext cx="5043971" cy="36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4022-4F70-4141-ABCC-6689B30B4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European Contest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3DAD3-434F-4257-AA16-7F9AE4AE6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lvl="0"/>
            <a:r>
              <a:rPr lang="en-US" altLang="en-US" noProof="0"/>
              <a:t>GC Academic Excellence Contest 2024</a:t>
            </a:r>
            <a:endParaRPr lang="en-GB" alt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B8BE8C-705D-4133-88FC-EE12B83FD5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9647DAAB-54D6-44AC-BDA7-1A2EE7B68749}" type="slidenum">
              <a:rPr lang="en-GB" altLang="en-US" noProof="0" smtClean="0"/>
              <a:pPr lvl="0"/>
              <a:t>10</a:t>
            </a:fld>
            <a:endParaRPr lang="en-GB" alt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A75BE-802A-47D1-BE43-F1534151B8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2089" y="1052513"/>
            <a:ext cx="5111824" cy="53641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Criteria for selection</a:t>
            </a:r>
          </a:p>
          <a:p>
            <a:pPr lvl="1"/>
            <a:r>
              <a:rPr lang="en-US" dirty="0"/>
              <a:t>Same as National Contest</a:t>
            </a:r>
          </a:p>
          <a:p>
            <a:r>
              <a:rPr lang="en-US" dirty="0"/>
              <a:t>Awards</a:t>
            </a:r>
          </a:p>
          <a:p>
            <a:pPr lvl="1"/>
            <a:r>
              <a:rPr lang="en-US" dirty="0"/>
              <a:t>1st Prize Senior: 1000 € + publication of an article in GC Get Connected (European Magazine from GC) </a:t>
            </a:r>
          </a:p>
          <a:p>
            <a:pPr lvl="1"/>
            <a:r>
              <a:rPr lang="en-US" dirty="0"/>
              <a:t>1st Prize Junior: 1000 € </a:t>
            </a:r>
          </a:p>
          <a:p>
            <a:pPr lvl="1"/>
            <a:r>
              <a:rPr lang="en-US" dirty="0"/>
              <a:t>2nd Prize Senior: 500€ </a:t>
            </a:r>
          </a:p>
          <a:p>
            <a:pPr lvl="1"/>
            <a:r>
              <a:rPr lang="en-US" dirty="0"/>
              <a:t>2nd Prize Junior: 500€ </a:t>
            </a:r>
          </a:p>
          <a:p>
            <a:pPr lvl="1"/>
            <a:r>
              <a:rPr lang="en-US" dirty="0"/>
              <a:t>Facebook Prize: 250€ (highest amount of ‘Likes’)</a:t>
            </a:r>
          </a:p>
          <a:p>
            <a:pPr lvl="1"/>
            <a:r>
              <a:rPr lang="en-US" dirty="0"/>
              <a:t>Instagram Prize: 250€ (highest amount of ‘Likes’)</a:t>
            </a:r>
          </a:p>
          <a:p>
            <a:r>
              <a:rPr lang="en-US" dirty="0"/>
              <a:t>Follow-up</a:t>
            </a:r>
          </a:p>
          <a:p>
            <a:pPr lvl="1"/>
            <a:r>
              <a:rPr lang="en-US" dirty="0"/>
              <a:t>Press release, communication via social media, publication of cases…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1" name="Picture 10" descr="Afbeeldingsresultaat voor fonske">
            <a:extLst>
              <a:ext uri="{FF2B5EF4-FFF2-40B4-BE49-F238E27FC236}">
                <a16:creationId xmlns:a16="http://schemas.microsoft.com/office/drawing/2014/main" id="{A14C1EB1-3352-4295-8AA5-766C4634AB4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3790" y="1372913"/>
            <a:ext cx="1910940" cy="373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group of people holding up white signs&#10;&#10;Description automatically generated">
            <a:extLst>
              <a:ext uri="{FF2B5EF4-FFF2-40B4-BE49-F238E27FC236}">
                <a16:creationId xmlns:a16="http://schemas.microsoft.com/office/drawing/2014/main" id="{EA277EF6-6829-4875-BD81-6869668D1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912" y="2276871"/>
            <a:ext cx="4141010" cy="28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12E7BB1-8FB1-4374-B4B0-1F2589AAE44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90" y="1052513"/>
            <a:ext cx="5615878" cy="4896767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ct val="0"/>
              </a:spcAft>
            </a:pPr>
            <a:endParaRPr lang="en-US" sz="1600" dirty="0"/>
          </a:p>
          <a:p>
            <a:pPr lvl="0">
              <a:spcBef>
                <a:spcPct val="20000"/>
              </a:spcBef>
              <a:spcAft>
                <a:spcPct val="0"/>
              </a:spcAft>
            </a:pPr>
            <a:r>
              <a:rPr lang="en-US" sz="2000" b="1" dirty="0"/>
              <a:t>1 Jan- 1 June 2024</a:t>
            </a:r>
            <a:r>
              <a:rPr lang="en-US" sz="2000" dirty="0"/>
              <a:t>: Clinical cases are posted by the students on Facebook  and Instagram. </a:t>
            </a: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en-US" sz="2000" dirty="0"/>
          </a:p>
          <a:p>
            <a:pPr lvl="0">
              <a:spcBef>
                <a:spcPct val="20000"/>
              </a:spcBef>
              <a:spcAft>
                <a:spcPct val="0"/>
              </a:spcAft>
            </a:pPr>
            <a:r>
              <a:rPr lang="en-US" sz="2000" b="1" dirty="0"/>
              <a:t>15 June 2024</a:t>
            </a:r>
            <a:r>
              <a:rPr lang="en-US" sz="2000" dirty="0"/>
              <a:t>: An independent jury awards the winners at local level &amp; informs names to GCE</a:t>
            </a: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en-US" sz="2000" dirty="0"/>
          </a:p>
          <a:p>
            <a:pPr lvl="0">
              <a:spcBef>
                <a:spcPct val="20000"/>
              </a:spcBef>
              <a:spcAft>
                <a:spcPct val="0"/>
              </a:spcAft>
            </a:pPr>
            <a:r>
              <a:rPr lang="en-US" sz="2000" b="1" dirty="0"/>
              <a:t>Sep 1, 2024: </a:t>
            </a:r>
            <a:r>
              <a:rPr lang="en-US" sz="2000" dirty="0"/>
              <a:t>deadline for students to send PPT presentation to GCE Leuven</a:t>
            </a: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en-US" sz="2000" b="1" dirty="0"/>
          </a:p>
          <a:p>
            <a:pPr lvl="0">
              <a:spcBef>
                <a:spcPct val="20000"/>
              </a:spcBef>
              <a:spcAft>
                <a:spcPct val="0"/>
              </a:spcAft>
            </a:pPr>
            <a:r>
              <a:rPr lang="en-US" sz="2000" b="1" dirty="0"/>
              <a:t>Sep 20 &amp; 21, 2024:</a:t>
            </a:r>
            <a:r>
              <a:rPr lang="en-US" sz="2000" dirty="0"/>
              <a:t>  GC Academic Excellence Contest Final at GCE Campus</a:t>
            </a:r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6859D1-B40B-4119-8C2F-737735400804}"/>
              </a:ext>
            </a:extLst>
          </p:cNvPr>
          <p:cNvSpPr txBox="1"/>
          <p:nvPr/>
        </p:nvSpPr>
        <p:spPr>
          <a:xfrm>
            <a:off x="6079976" y="4771797"/>
            <a:ext cx="5035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Participants to the 2023 Contest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0D7116-F1F0-4DFB-9A04-A9B41496CF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026" y="1289989"/>
            <a:ext cx="4572000" cy="3429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23909-D039-4555-8950-BBC1E9C09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65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br>
              <a:rPr lang="nl-BE" dirty="0"/>
            </a:br>
            <a:endParaRPr lang="nl-B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6E0B-D9B5-4770-8EA6-E44581787479}"/>
              </a:ext>
            </a:extLst>
          </p:cNvPr>
          <p:cNvSpPr txBox="1"/>
          <p:nvPr/>
        </p:nvSpPr>
        <p:spPr>
          <a:xfrm>
            <a:off x="516538" y="1881051"/>
            <a:ext cx="457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Challenge yourself and join GC Europe Academic Excellence Contest!</a:t>
            </a:r>
          </a:p>
        </p:txBody>
      </p:sp>
      <p:pic>
        <p:nvPicPr>
          <p:cNvPr id="5" name="Picture 4" descr="A logo for a contest&#10;&#10;Description automatically generated">
            <a:extLst>
              <a:ext uri="{FF2B5EF4-FFF2-40B4-BE49-F238E27FC236}">
                <a16:creationId xmlns:a16="http://schemas.microsoft.com/office/drawing/2014/main" id="{777EA9F2-1B9C-D032-7AD0-7FC76E3A05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140" y="1772816"/>
            <a:ext cx="5043971" cy="361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9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35920-0DA4-4777-9BEB-2E6F1633F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GC Academic Excellence Contest - 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DC5DE-36BC-4F4F-A673-B7028CCC5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Arial Unicode MS"/>
                <a:cs typeface="Arial Unicode MS"/>
              </a:rPr>
              <a:t>GC Academic Excellence Contest 2024</a:t>
            </a:r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ED147-D9C3-41A1-AB8A-EF8C45B93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ea typeface="Arial Unicode MS"/>
              <a:cs typeface="Arial Unicode M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3F0383-A97D-4F27-917A-8C472BF2CF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654" y="2932399"/>
            <a:ext cx="914332" cy="914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0494D6-CC7C-4F3D-9C9D-6EA4F087E6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79" y="4384633"/>
            <a:ext cx="1575178" cy="156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6ED81B4-89C1-46FD-BCDA-03A8359F3038}"/>
              </a:ext>
            </a:extLst>
          </p:cNvPr>
          <p:cNvSpPr txBox="1"/>
          <p:nvPr/>
        </p:nvSpPr>
        <p:spPr>
          <a:xfrm>
            <a:off x="158837" y="3346606"/>
            <a:ext cx="24558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Unlimited n° of Junior &amp; Senior cases/university – only 1 accepted per student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7CB438-0284-4074-BFB4-B2C14BED90A7}"/>
              </a:ext>
            </a:extLst>
          </p:cNvPr>
          <p:cNvCxnSpPr/>
          <p:nvPr/>
        </p:nvCxnSpPr>
        <p:spPr bwMode="auto">
          <a:xfrm>
            <a:off x="1727013" y="1878408"/>
            <a:ext cx="992777" cy="1011924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71F6FC7-DC2C-45D1-8796-953BA8BF270C}"/>
              </a:ext>
            </a:extLst>
          </p:cNvPr>
          <p:cNvCxnSpPr>
            <a:cxnSpLocks/>
          </p:cNvCxnSpPr>
          <p:nvPr/>
        </p:nvCxnSpPr>
        <p:spPr bwMode="auto">
          <a:xfrm flipV="1">
            <a:off x="1798857" y="4430433"/>
            <a:ext cx="962297" cy="932522"/>
          </a:xfrm>
          <a:prstGeom prst="straightConnector1">
            <a:avLst/>
          </a:prstGeom>
          <a:ln>
            <a:tailEnd type="triangle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F8A8CDF-F3BA-431D-8019-2AF52EC28151}"/>
              </a:ext>
            </a:extLst>
          </p:cNvPr>
          <p:cNvSpPr txBox="1"/>
          <p:nvPr/>
        </p:nvSpPr>
        <p:spPr>
          <a:xfrm>
            <a:off x="2532239" y="4651194"/>
            <a:ext cx="18159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Case posted on FB/Instagram </a:t>
            </a:r>
            <a:r>
              <a:rPr lang="en-US" sz="1100" dirty="0">
                <a:solidFill>
                  <a:srgbClr val="000000"/>
                </a:solidFill>
                <a:latin typeface="Avenir Next LT Pro" panose="020B0504020202020204" pitchFamily="34" charset="0"/>
                <a:ea typeface="Arial Unicode MS"/>
                <a:cs typeface="Arial Unicode MS"/>
              </a:rPr>
              <a:t>b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etween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 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Jan &amp; 1June 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Registration document &amp; CTA signed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BC1D30A-3DF0-4DA1-917D-CE211EFDE49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8984" y="2670312"/>
            <a:ext cx="1652736" cy="16527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989D12-3C0E-45AD-B96A-0CD500B7B988}"/>
              </a:ext>
            </a:extLst>
          </p:cNvPr>
          <p:cNvSpPr txBox="1"/>
          <p:nvPr/>
        </p:nvSpPr>
        <p:spPr>
          <a:xfrm>
            <a:off x="4747958" y="4696285"/>
            <a:ext cx="19489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National Jury selects the best case in each category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0CC61AA-85C3-4E9B-A006-D6FBA87B1F55}"/>
              </a:ext>
            </a:extLst>
          </p:cNvPr>
          <p:cNvSpPr txBox="1"/>
          <p:nvPr/>
        </p:nvSpPr>
        <p:spPr>
          <a:xfrm>
            <a:off x="7149908" y="4735832"/>
            <a:ext cx="19745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BE"/>
            </a:defPPr>
            <a:lvl1pPr>
              <a:defRPr sz="11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Presentation by national Junior &amp; Senior winners in Leuven, Belgium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01E79E-A5C3-4099-9C21-2BEB29C684EB}"/>
              </a:ext>
            </a:extLst>
          </p:cNvPr>
          <p:cNvSpPr txBox="1"/>
          <p:nvPr/>
        </p:nvSpPr>
        <p:spPr>
          <a:xfrm>
            <a:off x="9699285" y="4696285"/>
            <a:ext cx="2269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venir Next LT Pro" panose="020B0504020202020204" pitchFamily="34" charset="0"/>
                <a:ea typeface="Arial Unicode MS"/>
                <a:cs typeface="Arial Unicode MS"/>
              </a:rPr>
              <a:t>2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 European winners in each category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+ 1 Facebook winner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rgbClr val="000000"/>
                </a:solidFill>
                <a:latin typeface="Avenir Next LT Pro" panose="020B0504020202020204" pitchFamily="34" charset="0"/>
                <a:ea typeface="Arial Unicode MS"/>
                <a:cs typeface="Arial Unicode MS"/>
              </a:rPr>
              <a:t>+1 Instagram winner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189E20D-3ADF-4A41-857E-81506AABA6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488" y="3313358"/>
            <a:ext cx="1815995" cy="121125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B9A259-8B0A-4A83-B895-14F46C36F0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627" y="2200710"/>
            <a:ext cx="1802856" cy="9014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53B5172-560C-4DB8-A2EC-FA47F8869A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5416" y="1692355"/>
            <a:ext cx="1698482" cy="15714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26DEA7-1D8F-4C0D-9759-E5C924D04E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3707" y="3313358"/>
            <a:ext cx="1820191" cy="121125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0B8F471-58CD-4172-9466-4E439C69E922}"/>
              </a:ext>
            </a:extLst>
          </p:cNvPr>
          <p:cNvSpPr txBox="1"/>
          <p:nvPr/>
        </p:nvSpPr>
        <p:spPr>
          <a:xfrm>
            <a:off x="372317" y="6080394"/>
            <a:ext cx="1400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2BA19A-C728-4257-9E1E-5795DC838B3E}"/>
              </a:ext>
            </a:extLst>
          </p:cNvPr>
          <p:cNvSpPr txBox="1"/>
          <p:nvPr/>
        </p:nvSpPr>
        <p:spPr>
          <a:xfrm>
            <a:off x="2765536" y="6080394"/>
            <a:ext cx="16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03DD5E-F5F7-4244-9B1F-AE8BE91E0AB0}"/>
              </a:ext>
            </a:extLst>
          </p:cNvPr>
          <p:cNvSpPr txBox="1"/>
          <p:nvPr/>
        </p:nvSpPr>
        <p:spPr>
          <a:xfrm>
            <a:off x="7471747" y="6080394"/>
            <a:ext cx="16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D220B4-42E1-490D-B42B-EB674259D6A1}"/>
              </a:ext>
            </a:extLst>
          </p:cNvPr>
          <p:cNvSpPr txBox="1"/>
          <p:nvPr/>
        </p:nvSpPr>
        <p:spPr>
          <a:xfrm>
            <a:off x="4747958" y="6080394"/>
            <a:ext cx="16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E1FF631-DA86-4825-9B3E-9AE6E77370B1}"/>
              </a:ext>
            </a:extLst>
          </p:cNvPr>
          <p:cNvSpPr txBox="1"/>
          <p:nvPr/>
        </p:nvSpPr>
        <p:spPr>
          <a:xfrm>
            <a:off x="10030307" y="6080394"/>
            <a:ext cx="1698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FA1103-E934-4EF4-8E69-CA2B8A4C69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618" y="1108288"/>
            <a:ext cx="1873840" cy="1562024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5D043606-FB2B-4FD9-B157-4C2AA42F1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7264" y="3492168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4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National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89" y="1052513"/>
            <a:ext cx="11807824" cy="5364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Who can participate?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All universities can participate </a:t>
            </a:r>
          </a:p>
          <a:p>
            <a:pPr lvl="1">
              <a:spcBef>
                <a:spcPts val="300"/>
              </a:spcBef>
            </a:pPr>
            <a:r>
              <a:rPr lang="en-US" sz="1800" dirty="0"/>
              <a:t>Students can compete in </a:t>
            </a:r>
            <a:r>
              <a:rPr lang="en-US" sz="1800" b="1" dirty="0"/>
              <a:t>2 categories: 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undergraduate- </a:t>
            </a:r>
            <a:r>
              <a:rPr lang="en-US" sz="1400" b="1" dirty="0"/>
              <a:t>Junior: Cusp By Cusp Technique in Posterior Teeth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sz="1600" dirty="0"/>
              <a:t>postgraduate students- </a:t>
            </a:r>
            <a:r>
              <a:rPr lang="en-US" sz="1600" b="1" dirty="0"/>
              <a:t>Senior: Injection </a:t>
            </a:r>
            <a:r>
              <a:rPr lang="en-US" sz="1600" b="1" dirty="0" err="1"/>
              <a:t>Moulding</a:t>
            </a:r>
            <a:r>
              <a:rPr lang="en-US" sz="1600" b="1" dirty="0"/>
              <a:t> Technique in Anterior Teeth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1600" b="1" dirty="0"/>
          </a:p>
          <a:p>
            <a:pPr lvl="2">
              <a:spcBef>
                <a:spcPts val="0"/>
              </a:spcBef>
              <a:spcAft>
                <a:spcPts val="0"/>
              </a:spcAft>
            </a:pPr>
            <a:endParaRPr lang="en-US" sz="1600" b="1" dirty="0"/>
          </a:p>
          <a:p>
            <a:pPr marL="914377" lvl="2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/>
          </a:p>
          <a:p>
            <a:pPr lvl="1">
              <a:spcBef>
                <a:spcPts val="300"/>
              </a:spcBef>
            </a:pPr>
            <a:r>
              <a:rPr lang="en-US" sz="1800" dirty="0"/>
              <a:t>Each university can submit an unlimited number of cases, </a:t>
            </a:r>
            <a:r>
              <a:rPr lang="en-US" sz="1800" dirty="0">
                <a:solidFill>
                  <a:srgbClr val="FF0000"/>
                </a:solidFill>
              </a:rPr>
              <a:t>but only one case per student will be accepted </a:t>
            </a:r>
            <a:endParaRPr lang="en-US" sz="1800" b="1" strike="sngStrike" dirty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114D-4B1E-4BB6-BFC8-7C91067F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21DFC-26E8-4B2A-9C7A-CA17E2EA1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National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19901" y="1052515"/>
            <a:ext cx="7427072" cy="5575571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</a:pPr>
            <a:r>
              <a:rPr lang="en-US" sz="2000" dirty="0"/>
              <a:t>How to participate?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The interested universities will receive a free of charge kit for each student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For students in the </a:t>
            </a:r>
            <a:r>
              <a:rPr lang="en-US" sz="1400" b="1" dirty="0"/>
              <a:t>Junior category</a:t>
            </a:r>
            <a:r>
              <a:rPr lang="en-US" sz="1400" dirty="0"/>
              <a:t>: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G-</a:t>
            </a:r>
            <a:r>
              <a:rPr lang="en-US" sz="1400" dirty="0" err="1"/>
              <a:t>ænial</a:t>
            </a:r>
            <a:r>
              <a:rPr lang="en-US" sz="1400" dirty="0"/>
              <a:t> Universal Injectable, syringe A2</a:t>
            </a:r>
          </a:p>
          <a:p>
            <a:pPr lvl="2">
              <a:spcBef>
                <a:spcPts val="300"/>
              </a:spcBef>
            </a:pPr>
            <a:r>
              <a:rPr lang="en-US" sz="1400" dirty="0" err="1"/>
              <a:t>everX</a:t>
            </a:r>
            <a:r>
              <a:rPr lang="en-US" sz="1400" dirty="0"/>
              <a:t> Flow Syringe Dentin shade 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G-Premio Bond,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Clinical guide, articles and documentation for registration.</a:t>
            </a:r>
          </a:p>
          <a:p>
            <a:pPr lvl="2">
              <a:spcBef>
                <a:spcPts val="300"/>
              </a:spcBef>
            </a:pPr>
            <a:endParaRPr lang="en-US" sz="1000" dirty="0"/>
          </a:p>
          <a:p>
            <a:pPr marL="914377" lvl="2" indent="0">
              <a:spcBef>
                <a:spcPts val="300"/>
              </a:spcBef>
              <a:buNone/>
            </a:pPr>
            <a:endParaRPr lang="en-US" sz="1000" dirty="0"/>
          </a:p>
          <a:p>
            <a:pPr lvl="1">
              <a:spcBef>
                <a:spcPts val="300"/>
              </a:spcBef>
            </a:pPr>
            <a:r>
              <a:rPr lang="en-US" sz="1400" dirty="0"/>
              <a:t>For students in the </a:t>
            </a:r>
            <a:r>
              <a:rPr lang="en-US" sz="1400" b="1" dirty="0"/>
              <a:t>Senior category</a:t>
            </a:r>
            <a:r>
              <a:rPr lang="en-US" sz="1400" dirty="0"/>
              <a:t>: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Injection Moulding Kit: G-ænial Universal Injectable Syringe in A1, A2, A3 &amp; Exaclear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G-</a:t>
            </a:r>
            <a:r>
              <a:rPr lang="en-US" sz="1400" dirty="0" err="1"/>
              <a:t>ænial</a:t>
            </a:r>
            <a:r>
              <a:rPr lang="en-US" sz="1400" dirty="0"/>
              <a:t> Universal Injectable, syringe JE, 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G-</a:t>
            </a:r>
            <a:r>
              <a:rPr lang="en-US" sz="1400" dirty="0" err="1"/>
              <a:t>ænial</a:t>
            </a:r>
            <a:r>
              <a:rPr lang="en-US" sz="1400" dirty="0"/>
              <a:t> Universal Injectable, syringe A02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G-Premio Bond</a:t>
            </a:r>
          </a:p>
          <a:p>
            <a:pPr lvl="2">
              <a:spcBef>
                <a:spcPts val="300"/>
              </a:spcBef>
            </a:pPr>
            <a:r>
              <a:rPr lang="en-US" sz="1400" dirty="0"/>
              <a:t> Clinical guide, articles and documentation for registration.</a:t>
            </a:r>
          </a:p>
          <a:p>
            <a:pPr marL="457189" lvl="1" indent="0">
              <a:spcBef>
                <a:spcPts val="300"/>
              </a:spcBef>
              <a:buNone/>
            </a:pPr>
            <a:endParaRPr lang="en-US" sz="1400" dirty="0"/>
          </a:p>
          <a:p>
            <a:pPr marL="457189" lvl="1" indent="0">
              <a:spcBef>
                <a:spcPts val="300"/>
              </a:spcBef>
              <a:buNone/>
            </a:pPr>
            <a:r>
              <a:rPr lang="en-US" sz="1400" dirty="0"/>
              <a:t>This bag/kit will be delivered personally by a GC representative who will explain cusp-by-cusp and Injection Moulding Technique (IMT) and the rules of the contest;</a:t>
            </a:r>
          </a:p>
          <a:p>
            <a:pPr marL="457189" lvl="1" indent="0">
              <a:spcBef>
                <a:spcPts val="300"/>
              </a:spcBef>
              <a:buNone/>
            </a:pPr>
            <a:endParaRPr lang="en-US" sz="1400" dirty="0"/>
          </a:p>
          <a:p>
            <a:pPr marL="457189" lvl="1" indent="0">
              <a:spcBef>
                <a:spcPts val="300"/>
              </a:spcBef>
              <a:buNone/>
            </a:pPr>
            <a:r>
              <a:rPr lang="en-US" sz="1400" dirty="0"/>
              <a:t>The contest is based on the photographic documentation of a clinical step-by-step case with G-aenial Universal Injectable and everX Flow using cusp-by-cusp technique for undergraduate students and IMT for postgraduate students.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114D-4B1E-4BB6-BFC8-7C91067F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21DFC-26E8-4B2A-9C7A-CA17E2EA1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11" name="Picture 9" descr="G-Premio BOND | GC Europe N.V.">
            <a:extLst>
              <a:ext uri="{FF2B5EF4-FFF2-40B4-BE49-F238E27FC236}">
                <a16:creationId xmlns:a16="http://schemas.microsoft.com/office/drawing/2014/main" id="{2A0B5E3E-0555-4BE3-9DE5-18A41A1C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6480" y="3726457"/>
            <a:ext cx="1479561" cy="19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E0FFC5-AEF3-4742-BEDB-6DA0611FE21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6709" y="1395177"/>
            <a:ext cx="2186451" cy="1951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3574F8-30DE-4C26-8F17-D9F937BE921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4152" y="3918208"/>
            <a:ext cx="2773013" cy="15446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63BBBEE-52A0-41DD-B281-E91913E7991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648" y="1720532"/>
            <a:ext cx="2442931" cy="164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4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for National Competition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89" y="1052513"/>
            <a:ext cx="7632103" cy="5364163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sz="2000" dirty="0"/>
              <a:t>Where and when?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Cases need to be posted on “</a:t>
            </a:r>
            <a:r>
              <a:rPr lang="en-US" sz="1400" b="1" dirty="0"/>
              <a:t>GC Academic Excellence Contest 2024” </a:t>
            </a:r>
            <a:r>
              <a:rPr lang="en-US" sz="1400" dirty="0"/>
              <a:t>open group page in Facebook mentioning Name and University and quoting “GC Academic Excellence Contest 2024” </a:t>
            </a:r>
            <a:r>
              <a:rPr lang="en-US" sz="1400" b="1" dirty="0"/>
              <a:t>between January 1 and June 1, 2024</a:t>
            </a:r>
            <a:r>
              <a:rPr lang="en-US" sz="1400" dirty="0"/>
              <a:t>”.  </a:t>
            </a:r>
            <a:r>
              <a:rPr lang="en-US" sz="1400" dirty="0">
                <a:solidFill>
                  <a:srgbClr val="FF0000"/>
                </a:solidFill>
              </a:rPr>
              <a:t>Cases posted after this date, will not be taken into account for the contest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Participants invite their friends to like their case on Facebook/Instagram</a:t>
            </a:r>
          </a:p>
          <a:p>
            <a:pPr lvl="1">
              <a:spcBef>
                <a:spcPts val="300"/>
              </a:spcBef>
            </a:pPr>
            <a:r>
              <a:rPr 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Besides publishing </a:t>
            </a:r>
            <a:r>
              <a:rPr lang="en-US" sz="1400" dirty="0"/>
              <a:t>their cases on Facebook </a:t>
            </a:r>
            <a:r>
              <a:rPr lang="en-US" sz="1400" u="sng" dirty="0">
                <a:solidFill>
                  <a:srgbClr val="0563C1"/>
                </a:solidFill>
                <a:effectLst/>
                <a:ea typeface="Yu Gothic" panose="020B0400000000000000" pitchFamily="34" charset="-128"/>
                <a:hlinkClick r:id="rId3"/>
              </a:rPr>
              <a:t>https://www.facebook.com/groups/gcacademicexcellencecontest</a:t>
            </a:r>
            <a:r>
              <a:rPr lang="en-US" sz="1400" dirty="0">
                <a:solidFill>
                  <a:srgbClr val="0563C1"/>
                </a:solidFill>
                <a:ea typeface="Yu Gothic" panose="020B0400000000000000" pitchFamily="34" charset="-128"/>
              </a:rPr>
              <a:t>  </a:t>
            </a:r>
            <a:r>
              <a:rPr lang="en-US" sz="1400" dirty="0"/>
              <a:t>/ Instagram </a:t>
            </a:r>
            <a:r>
              <a:rPr lang="en-US" sz="1400" u="sng" dirty="0">
                <a:solidFill>
                  <a:srgbClr val="0563C1"/>
                </a:solidFill>
                <a:effectLst/>
                <a:ea typeface="Yu Gothic" panose="020B0400000000000000" pitchFamily="34" charset="-128"/>
                <a:hlinkClick r:id="rId4"/>
              </a:rPr>
              <a:t>https://www.instagram.com/gc.academic.excellence.contest/</a:t>
            </a:r>
            <a:r>
              <a:rPr lang="en-US" sz="1400" dirty="0"/>
              <a:t>  the participants </a:t>
            </a:r>
            <a:r>
              <a:rPr lang="en-US" sz="1400" b="1" dirty="0">
                <a:solidFill>
                  <a:srgbClr val="158B70"/>
                </a:solidFill>
              </a:rPr>
              <a:t>have to send the following elements to the GC representative:</a:t>
            </a:r>
          </a:p>
          <a:p>
            <a:pPr lvl="2">
              <a:spcBef>
                <a:spcPts val="300"/>
              </a:spcBef>
            </a:pPr>
            <a:r>
              <a:rPr lang="en-US" sz="1100" b="1" dirty="0">
                <a:solidFill>
                  <a:srgbClr val="158B70"/>
                </a:solidFill>
              </a:rPr>
              <a:t>The case inside the given power point format</a:t>
            </a:r>
          </a:p>
          <a:p>
            <a:pPr lvl="2">
              <a:spcBef>
                <a:spcPts val="300"/>
              </a:spcBef>
            </a:pPr>
            <a:r>
              <a:rPr lang="en-US" sz="1100" b="1" dirty="0">
                <a:solidFill>
                  <a:srgbClr val="158B70"/>
                </a:solidFill>
              </a:rPr>
              <a:t>The duly filled and signed registration form and the CTA </a:t>
            </a:r>
            <a:r>
              <a:rPr lang="en-US" sz="1100" dirty="0"/>
              <a:t>(copyright transfer agreement)</a:t>
            </a:r>
          </a:p>
          <a:p>
            <a:pPr lvl="1">
              <a:spcBef>
                <a:spcPts val="300"/>
              </a:spcBef>
            </a:pPr>
            <a:r>
              <a:rPr lang="en-US" sz="1400" dirty="0"/>
              <a:t>The CTA also includes the right to use pictures of the participants taken during the local &amp; European ceremonies &amp; events. In case this document is not received before the end date of the competition, the participation will not be considered.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7A59D-8C8E-4BC1-9CB8-8DCEF0F439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280" y="2636912"/>
            <a:ext cx="956754" cy="95675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1114D-4B1E-4BB6-BFC8-7C91067FE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21DFC-26E8-4B2A-9C7A-CA17E2EA1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C9C5863-C7CA-425A-ABF6-03F866871D78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4720F6C-FF76-8558-912C-5210A399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464" y="2636912"/>
            <a:ext cx="956754" cy="9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4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3A7-4D3E-4E64-93FE-6597BEC4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PowerPoint template: undergraduate category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81FF-1CBC-44D0-869E-95356A6FF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t>GC Academic Excellence Contest 2024</a:t>
            </a:r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B1B2-8B79-4869-A90F-A5E458F95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D3E9-514C-47A7-9687-5229F67EBC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400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Case description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Anamnesis &amp; Age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Pre-operative view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1 Occlusal view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742950" lvl="1" indent="-285750">
              <a:spcAft>
                <a:spcPts val="0"/>
              </a:spcAft>
              <a:buFont typeface="+mj-lt"/>
              <a:buAutoNum type="alphaL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Optional: 2 Side views in maximum </a:t>
            </a:r>
            <a:r>
              <a:rPr lang="en-US" sz="3300" dirty="0" err="1">
                <a:ea typeface="Times New Roman" panose="02020603050405020304" pitchFamily="18" charset="0"/>
                <a:cs typeface="Calibri" panose="020F0502020204030204" pitchFamily="34" charset="0"/>
              </a:rPr>
              <a:t>intercuspidation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Description of treatment plan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Shade selection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Prepared tooth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MS Mincho" panose="02020609040205080304" pitchFamily="49" charset="-128"/>
                <a:cs typeface="Calibri" panose="020F0502020204030204" pitchFamily="34" charset="0"/>
              </a:rPr>
              <a:t>Matrix placement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Bonding application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Build-up of approximal wall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Placement of </a:t>
            </a:r>
            <a:r>
              <a:rPr lang="en-US" sz="3300" dirty="0" err="1">
                <a:ea typeface="Times New Roman" panose="02020603050405020304" pitchFamily="18" charset="0"/>
                <a:cs typeface="Calibri" panose="020F0502020204030204" pitchFamily="34" charset="0"/>
              </a:rPr>
              <a:t>everX</a:t>
            </a: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 Flow for dentin replacement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Placement of G-aenial Universal Injectable occlusally using cusp-by-cusp technique</a:t>
            </a:r>
          </a:p>
          <a:p>
            <a:pPr marL="457200" lvl="1" indent="0">
              <a:buNone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(preferably each step in one picture)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Finishing &amp; Polishing</a:t>
            </a:r>
            <a:endParaRPr lang="en-US" sz="33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Final situation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MS Mincho" panose="02020609040205080304" pitchFamily="49" charset="-128"/>
                <a:cs typeface="Calibri" panose="020F0502020204030204" pitchFamily="34" charset="0"/>
              </a:rPr>
              <a:t>Occlusion check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Final situation at recall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3300" dirty="0">
                <a:ea typeface="Times New Roman" panose="02020603050405020304" pitchFamily="18" charset="0"/>
                <a:cs typeface="Calibri" panose="020F0502020204030204" pitchFamily="34" charset="0"/>
              </a:rPr>
              <a:t>Optional: postoperative x-ray</a:t>
            </a:r>
          </a:p>
        </p:txBody>
      </p:sp>
    </p:spTree>
    <p:extLst>
      <p:ext uri="{BB962C8B-B14F-4D97-AF65-F5344CB8AC3E}">
        <p14:creationId xmlns:p14="http://schemas.microsoft.com/office/powerpoint/2010/main" val="35072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3A7-4D3E-4E64-93FE-6597BEC4B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PowerPoint template: postgraduate category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9E81FF-1CBC-44D0-869E-95356A6FF0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67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t>GC Academic Excellence Contest 2024</a:t>
            </a:r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4B1B2-8B79-4869-A90F-A5E458F95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7DAAB-54D6-44AC-BDA7-1A2EE7B68749}" type="slidenum">
              <a:rPr kumimoji="0" lang="en-GB" altLang="en-US" sz="1067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venir Next LT Pro Light" panose="020B0304020202020204" pitchFamily="34" charset="0"/>
                <a:ea typeface="Arial Unicode MS"/>
                <a:cs typeface="Arial Unicode MS"/>
              </a:rPr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067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venir Next LT Pro Light" panose="020B03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D3E9-514C-47A7-9687-5229F67EBC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47500" lnSpcReduction="20000"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Case description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971550" lvl="1" indent="-514350">
              <a:spcAft>
                <a:spcPts val="0"/>
              </a:spcAft>
              <a:buFont typeface="+mj-lt"/>
              <a:buAutoNum type="alphaLcParenR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Anamnesis &amp; Age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971550" lvl="1" indent="-514350">
              <a:spcAft>
                <a:spcPts val="0"/>
              </a:spcAft>
              <a:buFont typeface="+mj-lt"/>
              <a:buAutoNum type="alphaLcParenR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Chief complaint &amp; expectations from patients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Pre-operative view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971550" lvl="1" indent="-514350">
              <a:spcAft>
                <a:spcPts val="0"/>
              </a:spcAft>
              <a:buFont typeface="+mj-lt"/>
              <a:buAutoNum type="alphaLcParenR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1 Frontal view with smile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971550" lvl="1" indent="-514350">
              <a:spcAft>
                <a:spcPts val="0"/>
              </a:spcAft>
              <a:buFont typeface="+mj-lt"/>
              <a:buAutoNum type="alphaLcParenR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Optional: 2 Side views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Description of treatment plan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Wax-up creation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900" dirty="0">
                <a:ea typeface="MS Mincho" panose="02020609040205080304" pitchFamily="49" charset="-128"/>
                <a:cs typeface="Calibri" panose="020F0502020204030204" pitchFamily="34" charset="0"/>
              </a:rPr>
              <a:t>a. Optional: Impression / scan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b. Optional: creation of the silicone key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Shade selection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Prepared teeth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Bonding application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Fitting of the silicone key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Injection process with G-aenial Universal Injectable</a:t>
            </a:r>
          </a:p>
          <a:p>
            <a:pPr marL="1200150" lvl="1" indent="-514350">
              <a:buFont typeface="+mj-lt"/>
              <a:buAutoNum type="alphaLcParenR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Isolation / moisture control</a:t>
            </a:r>
          </a:p>
          <a:p>
            <a:pPr marL="1200150" lvl="1" indent="-514350">
              <a:buFont typeface="+mj-lt"/>
              <a:buAutoNum type="alphaLcParenR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Injection phase (indicate the used technique with pictures)</a:t>
            </a:r>
          </a:p>
          <a:p>
            <a:pPr marL="1200150" lvl="1" indent="-514350">
              <a:buFont typeface="+mj-lt"/>
              <a:buAutoNum type="alphaLcParenR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Light-curing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Finishing &amp; Polishing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Final situation</a:t>
            </a:r>
          </a:p>
          <a:p>
            <a:pPr marL="1200150" lvl="1" indent="-514350">
              <a:buFont typeface="+mj-lt"/>
              <a:buAutoNum type="alphaLcParenR"/>
            </a:pPr>
            <a:r>
              <a:rPr lang="en-US" sz="2500" dirty="0">
                <a:ea typeface="MS Mincho" panose="02020609040205080304" pitchFamily="49" charset="-128"/>
                <a:cs typeface="Calibri" panose="020F0502020204030204" pitchFamily="34" charset="0"/>
              </a:rPr>
              <a:t>Optional: occlusion check</a:t>
            </a:r>
          </a:p>
          <a:p>
            <a:pPr marL="514350" lvl="0" indent="-514350">
              <a:spcAft>
                <a:spcPts val="0"/>
              </a:spcAft>
              <a:buFont typeface="+mj-lt"/>
              <a:buAutoNum type="arabicPeriod"/>
            </a:pPr>
            <a:r>
              <a:rPr lang="en-US" sz="2900" dirty="0">
                <a:ea typeface="Times New Roman" panose="02020603050405020304" pitchFamily="18" charset="0"/>
                <a:cs typeface="Calibri" panose="020F0502020204030204" pitchFamily="34" charset="0"/>
              </a:rPr>
              <a:t>Final situation at recall</a:t>
            </a:r>
            <a:endParaRPr lang="en-US" sz="2900" dirty="0"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7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National Competition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7ED27-960F-442A-BB7B-777B4A7C35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43C561-CDC3-40B6-A69C-F4410A5F3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9C5863-C7CA-425A-ABF6-03F866871D78}" type="slidenum">
              <a:rPr lang="en-GB" altLang="en-US" smtClean="0"/>
              <a:pPr/>
              <a:t>8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88" y="1052513"/>
            <a:ext cx="8834523" cy="53641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Criteria for evaluation of clinical cases: </a:t>
            </a:r>
          </a:p>
          <a:p>
            <a:pPr lvl="1"/>
            <a:r>
              <a:rPr lang="en-US" dirty="0"/>
              <a:t>Originality of the case</a:t>
            </a:r>
          </a:p>
          <a:p>
            <a:pPr lvl="1"/>
            <a:r>
              <a:rPr lang="en-US" dirty="0"/>
              <a:t>Complexity of the case</a:t>
            </a:r>
          </a:p>
          <a:p>
            <a:pPr lvl="1"/>
            <a:r>
              <a:rPr lang="en-US" dirty="0"/>
              <a:t>Quality of the final result</a:t>
            </a:r>
          </a:p>
          <a:p>
            <a:pPr lvl="1"/>
            <a:r>
              <a:rPr lang="en-US" dirty="0"/>
              <a:t>Texture</a:t>
            </a:r>
          </a:p>
          <a:p>
            <a:pPr lvl="1"/>
            <a:r>
              <a:rPr lang="en-US" dirty="0"/>
              <a:t>Marginal adaptation</a:t>
            </a:r>
          </a:p>
          <a:p>
            <a:pPr lvl="1"/>
            <a:r>
              <a:rPr lang="en-US" dirty="0"/>
              <a:t>Color match</a:t>
            </a:r>
          </a:p>
          <a:p>
            <a:pPr lvl="1"/>
            <a:r>
              <a:rPr lang="en-US" dirty="0"/>
              <a:t>Anatomical reproduction</a:t>
            </a:r>
          </a:p>
          <a:p>
            <a:pPr lvl="1"/>
            <a:r>
              <a:rPr lang="en-US" dirty="0"/>
              <a:t>Use of characterization effects</a:t>
            </a:r>
          </a:p>
          <a:p>
            <a:pPr lvl="1"/>
            <a:r>
              <a:rPr lang="en-US" dirty="0"/>
              <a:t>Didactics during presentation (fluency of speech, aesthetic quality of the slides, clarity of delivered explanations, theoretical knowledge)</a:t>
            </a:r>
          </a:p>
          <a:p>
            <a:pPr lvl="1"/>
            <a:r>
              <a:rPr lang="en-US" dirty="0"/>
              <a:t>Quality of the pictures</a:t>
            </a:r>
          </a:p>
          <a:p>
            <a:pPr lvl="1"/>
            <a:r>
              <a:rPr lang="en-US" dirty="0"/>
              <a:t>Quality of the presentation &amp; presentation skills</a:t>
            </a:r>
          </a:p>
          <a:p>
            <a:r>
              <a:rPr lang="en-US" dirty="0"/>
              <a:t>Award</a:t>
            </a:r>
          </a:p>
          <a:p>
            <a:pPr lvl="1"/>
            <a:r>
              <a:rPr lang="en-US" dirty="0"/>
              <a:t>A local independent jury will evaluate the cases and selects 1 or 2 winner(s) per category (Junior &amp; Senior).</a:t>
            </a:r>
          </a:p>
          <a:p>
            <a:pPr lvl="1"/>
            <a:r>
              <a:rPr lang="en-US" dirty="0"/>
              <a:t>1st prize winners of each National Contest (1 Junior &amp; 1 Senior student) are awarded with a trip to Leuven to participate in the GC Academic Excellence Contest Final on 20 &amp; 21 September 2024. </a:t>
            </a:r>
          </a:p>
          <a:p>
            <a:pPr lvl="1"/>
            <a:r>
              <a:rPr lang="en-US" dirty="0"/>
              <a:t>The tutors of the Students are also invited to join the event</a:t>
            </a:r>
          </a:p>
          <a:p>
            <a:r>
              <a:rPr lang="en-US" dirty="0"/>
              <a:t>Additional European Social Media Awards</a:t>
            </a:r>
          </a:p>
          <a:p>
            <a:pPr lvl="1"/>
            <a:r>
              <a:rPr lang="en-US" dirty="0"/>
              <a:t>By encouraging their Facebook and Instagram friends to comment/share/like their cases, 1 student in Europe can also take a chance on winning the Facebook award and another one the Instagram award which include the participation to the final event and a prize!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3FD87F-2DFB-4AF8-93A6-29EA257AD6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408" y="5093416"/>
            <a:ext cx="738072" cy="738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3DB25C-6767-4820-B1F7-1867E7DB41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415" y="1183220"/>
            <a:ext cx="1470977" cy="1470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637321-83D9-493C-BDDA-354E797EE1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547" y="3140856"/>
            <a:ext cx="1321267" cy="1058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DA3DC2-A199-4937-9257-79A94AECE6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2066" y="3140856"/>
            <a:ext cx="1344748" cy="1076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2371AE-F397-4541-8B36-31CB74F43371}"/>
              </a:ext>
            </a:extLst>
          </p:cNvPr>
          <p:cNvSpPr txBox="1"/>
          <p:nvPr/>
        </p:nvSpPr>
        <p:spPr>
          <a:xfrm>
            <a:off x="9026611" y="4197512"/>
            <a:ext cx="312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Junior &amp; Senior awards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6BA9DB-AC0E-437A-A25B-50CB3211298B}"/>
              </a:ext>
            </a:extLst>
          </p:cNvPr>
          <p:cNvSpPr txBox="1"/>
          <p:nvPr/>
        </p:nvSpPr>
        <p:spPr>
          <a:xfrm>
            <a:off x="8883963" y="2607072"/>
            <a:ext cx="340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Independent Jury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334CFB-377B-4C27-8C1B-ED6911BC1F77}"/>
              </a:ext>
            </a:extLst>
          </p:cNvPr>
          <p:cNvSpPr txBox="1"/>
          <p:nvPr/>
        </p:nvSpPr>
        <p:spPr>
          <a:xfrm>
            <a:off x="8883963" y="5844059"/>
            <a:ext cx="340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Facebook &amp; Instagram Winner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3DA79AC-64E0-43DD-BDAA-32F6D759A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6487" y="5061850"/>
            <a:ext cx="758286" cy="75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7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Rules for European Competition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E2951-3779-4B15-B85C-37F1902C5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en-US"/>
              <a:t>GC Academic Excellence Contest 2024</a:t>
            </a: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9AD1C-77B8-4D22-8BC1-CAB28B292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9C5863-C7CA-425A-ABF6-03F866871D78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2089" y="1052513"/>
            <a:ext cx="7628438" cy="53641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Who can participate?</a:t>
            </a:r>
          </a:p>
          <a:p>
            <a:pPr lvl="1"/>
            <a:r>
              <a:rPr lang="en-US" dirty="0"/>
              <a:t>1st prize winners of each National Contest (1 Junior &amp; 1 Senior student) are awarded with a trip to Leuven to participate in the GC Academic Excellence Final</a:t>
            </a:r>
          </a:p>
          <a:p>
            <a:pPr lvl="1"/>
            <a:r>
              <a:rPr lang="en-US" dirty="0"/>
              <a:t>The tutor of the students are invited to join</a:t>
            </a:r>
          </a:p>
          <a:p>
            <a:r>
              <a:rPr lang="en-US" dirty="0"/>
              <a:t>When?</a:t>
            </a:r>
          </a:p>
          <a:p>
            <a:pPr lvl="1"/>
            <a:r>
              <a:rPr lang="en-US" dirty="0"/>
              <a:t>20 &amp; 21 September 2024 </a:t>
            </a:r>
          </a:p>
          <a:p>
            <a:r>
              <a:rPr lang="en-US" dirty="0"/>
              <a:t>Program?</a:t>
            </a:r>
          </a:p>
          <a:p>
            <a:pPr lvl="1"/>
            <a:r>
              <a:rPr lang="en-US" dirty="0"/>
              <a:t>1st day (afternoon): </a:t>
            </a:r>
          </a:p>
          <a:p>
            <a:pPr lvl="2"/>
            <a:r>
              <a:rPr lang="en-US" dirty="0"/>
              <a:t>both local 1st prize winners will present their cases in 5-10 min max presentations to an International Jury. </a:t>
            </a:r>
          </a:p>
          <a:p>
            <a:pPr lvl="2"/>
            <a:r>
              <a:rPr lang="en-US" dirty="0"/>
              <a:t>Day ends with a tour and dinner in Leuven + award ceremony</a:t>
            </a:r>
          </a:p>
          <a:p>
            <a:pPr lvl="1"/>
            <a:r>
              <a:rPr lang="en-US" dirty="0"/>
              <a:t>2nd day (full day): </a:t>
            </a:r>
          </a:p>
          <a:p>
            <a:pPr lvl="2"/>
            <a:r>
              <a:rPr lang="en-US" dirty="0"/>
              <a:t>Master course on direct restorations with state-of-the-art GC materials.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5404E-28DC-4936-9D17-4FBF27790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565" y="4869160"/>
            <a:ext cx="1972687" cy="12273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A3710E-EB3D-42AA-BB2A-D065419BC972}"/>
              </a:ext>
            </a:extLst>
          </p:cNvPr>
          <p:cNvSpPr txBox="1"/>
          <p:nvPr/>
        </p:nvSpPr>
        <p:spPr>
          <a:xfrm>
            <a:off x="8267401" y="2572778"/>
            <a:ext cx="3251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000000"/>
                </a:solidFill>
                <a:latin typeface="Avenir Next LT Pro" panose="020B0504020202020204" pitchFamily="34" charset="0"/>
                <a:ea typeface="Arial Unicode MS"/>
                <a:cs typeface="Arial Unicode MS"/>
              </a:rPr>
              <a:t>Final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 contest in Leuven, Belgium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71229A-7AE9-42B9-8BBD-7516022D68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5816" y="4869160"/>
            <a:ext cx="1972688" cy="12273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6BCDC9-43B1-48C8-85D3-4B2E10C62887}"/>
              </a:ext>
            </a:extLst>
          </p:cNvPr>
          <p:cNvSpPr txBox="1"/>
          <p:nvPr/>
        </p:nvSpPr>
        <p:spPr>
          <a:xfrm>
            <a:off x="8080000" y="6186070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Day 2: Master Class with hands-on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7E9501-8B59-4269-81C8-6863E4BAE780}"/>
              </a:ext>
            </a:extLst>
          </p:cNvPr>
          <p:cNvSpPr txBox="1"/>
          <p:nvPr/>
        </p:nvSpPr>
        <p:spPr>
          <a:xfrm>
            <a:off x="7850494" y="4338663"/>
            <a:ext cx="39760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 panose="020B0504020202020204" pitchFamily="34" charset="0"/>
                <a:ea typeface="Arial Unicode MS"/>
                <a:cs typeface="Arial Unicode MS"/>
              </a:rPr>
              <a:t>Day 1: Presentation &amp; Award Ceremony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22927-362C-485C-B338-D12F6825A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0216" y="3018254"/>
            <a:ext cx="1672921" cy="1291021"/>
          </a:xfrm>
          <a:prstGeom prst="rect">
            <a:avLst/>
          </a:prstGeom>
        </p:spPr>
      </p:pic>
      <p:pic>
        <p:nvPicPr>
          <p:cNvPr id="4098" name="Picture 2" descr="GC Europe Training Campus - Leuven, Belgium | Eventbrite">
            <a:extLst>
              <a:ext uri="{FF2B5EF4-FFF2-40B4-BE49-F238E27FC236}">
                <a16:creationId xmlns:a16="http://schemas.microsoft.com/office/drawing/2014/main" id="{D55F306B-0EA6-4483-B885-31B2F409B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394" y="1052513"/>
            <a:ext cx="3976019" cy="145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9E9AD5-F546-4EA9-9FE7-E3E19CDB3A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1315" y="3022611"/>
            <a:ext cx="1721362" cy="12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theme/theme1.xml><?xml version="1.0" encoding="utf-8"?>
<a:theme xmlns:a="http://schemas.openxmlformats.org/drawingml/2006/main" name="GC Master">
  <a:themeElements>
    <a:clrScheme name="GC Colour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158B70"/>
      </a:accent2>
      <a:accent3>
        <a:srgbClr val="4BACC6"/>
      </a:accent3>
      <a:accent4>
        <a:srgbClr val="8064A2"/>
      </a:accent4>
      <a:accent5>
        <a:srgbClr val="9BBB59"/>
      </a:accent5>
      <a:accent6>
        <a:srgbClr val="F79646"/>
      </a:accent6>
      <a:hlink>
        <a:srgbClr val="158B70"/>
      </a:hlink>
      <a:folHlink>
        <a:srgbClr val="6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 PPT Master Design Template,April2023" id="{DECE2FEA-7499-4867-89D9-93D1F7F56259}" vid="{F9EF0EB6-BEAC-4EE0-9874-33D9B4F1B5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69F8A314DAE84A8280698C22C44C09" ma:contentTypeVersion="3" ma:contentTypeDescription="Create a new document." ma:contentTypeScope="" ma:versionID="a19f672d369dac14865c70288b44d838">
  <xsd:schema xmlns:xsd="http://www.w3.org/2001/XMLSchema" xmlns:xs="http://www.w3.org/2001/XMLSchema" xmlns:p="http://schemas.microsoft.com/office/2006/metadata/properties" xmlns:ns2="b50caab4-19a6-412f-93e6-99a039d2ad03" targetNamespace="http://schemas.microsoft.com/office/2006/metadata/properties" ma:root="true" ma:fieldsID="9d2896d403ecbdee8921eac42bd824f2" ns2:_="">
    <xsd:import namespace="b50caab4-19a6-412f-93e6-99a039d2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caab4-19a6-412f-93e6-99a039d2ad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EFCC59-E09B-41A5-820E-CBC519E51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0caab4-19a6-412f-93e6-99a039d2ad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A8E273-1E05-49E8-BD06-3164CB95C2B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5ef955f6-c730-45d0-b5b4-d50aff111f0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E1B2547-7AA8-4732-9CB5-F65009083B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GC Official Corporate Template</Template>
  <TotalTime>0</TotalTime>
  <Words>1247</Words>
  <Application>Microsoft Office PowerPoint</Application>
  <PresentationFormat>Widescreen</PresentationFormat>
  <Paragraphs>192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Verdana</vt:lpstr>
      <vt:lpstr>GC Master</vt:lpstr>
      <vt:lpstr> </vt:lpstr>
      <vt:lpstr>GC Academic Excellence Contest - flow</vt:lpstr>
      <vt:lpstr>Rules for National Competition</vt:lpstr>
      <vt:lpstr>Rules for National Competition</vt:lpstr>
      <vt:lpstr>Rules for National Competition</vt:lpstr>
      <vt:lpstr>PowerPoint template: undergraduate category</vt:lpstr>
      <vt:lpstr>PowerPoint template: postgraduate category</vt:lpstr>
      <vt:lpstr>Rules for National Competition</vt:lpstr>
      <vt:lpstr>Rules for European Competition</vt:lpstr>
      <vt:lpstr>Rules for European Contest</vt:lpstr>
      <vt:lpstr>Dates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Gerets, Ward</dc:creator>
  <cp:lastModifiedBy>Gerets, Ward</cp:lastModifiedBy>
  <cp:revision>3</cp:revision>
  <dcterms:created xsi:type="dcterms:W3CDTF">2023-12-20T12:28:56Z</dcterms:created>
  <dcterms:modified xsi:type="dcterms:W3CDTF">2023-12-20T12:43:39Z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0x0101005369F8A314DAE84A8280698C22C44C09</vt:lpwstr>
  </property>
</Properties>
</file>