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3"/>
  </p:sldMasterIdLst>
  <p:notesMasterIdLst>
    <p:notesMasterId r:id="rId20"/>
  </p:notesMasterIdLst>
  <p:sldIdLst>
    <p:sldId id="277" r:id="rId4"/>
    <p:sldId id="359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7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57" autoAdjust="0"/>
  </p:normalViewPr>
  <p:slideViewPr>
    <p:cSldViewPr snapToGrid="0">
      <p:cViewPr varScale="1">
        <p:scale>
          <a:sx n="101" d="100"/>
          <a:sy n="101" d="100"/>
        </p:scale>
        <p:origin x="1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965EE-9A06-468E-9959-2BDE67AEE8C4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559-7503-427A-B30A-5DE15450BF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9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20559-7503-427A-B30A-5DE15450BF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0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20559-7503-427A-B30A-5DE15450BF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8C736-81BD-92CA-92FB-9292D920BE7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94590EE5-98AD-A6CF-2317-DC6B7E22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23411B0-E565-2279-BBC3-9259FFC9A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3A5A94-E041-EA49-6FC2-66A0C1483740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765E1D7-04AC-1D69-C3DA-339855BF9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8F1FAE4-DDD1-B26E-79B1-9DF08F00F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25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C97CF-DA57-1F87-314B-F8BDB682A6A1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DEF8F06A-21F3-A8FA-D7D8-591C961E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D87B1E9-98A3-01F3-3C48-6B428A006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73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5CC623-33F1-DA3D-1E88-49E0E2B49899}"/>
              </a:ext>
            </a:extLst>
          </p:cNvPr>
          <p:cNvGrpSpPr/>
          <p:nvPr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74B1E53-C685-E871-85A1-20714B65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9426653-CF7F-0B48-5E33-73161D1A93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119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676D-E372-7582-A977-B23131E6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333376"/>
            <a:ext cx="9791702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26732B-C1A6-F036-693E-C6086064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F4EBBC-99E1-0B85-1BE5-C719AF86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22A79-6A4B-87FD-66AD-66F84BD3B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52513"/>
            <a:ext cx="11807825" cy="536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12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9E7F-C5BE-3A88-83A6-1F0999C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6"/>
            <a:ext cx="9791700" cy="71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BB51-B46D-D1FE-4408-43B14E32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52FC-1C63-711C-0E26-29E7CE32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6103543-291C-EDDA-A1FF-8DA270B6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08832E-78DF-1753-FEB7-3FF75D66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14D568C9-8CB8-4B44-89E5-19BE9DC534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A36-630F-1452-3DA9-C365F600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5"/>
            <a:ext cx="9791700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E33D-5F99-2785-44F7-7C2F19C8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9" y="1052513"/>
            <a:ext cx="59039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6A45-1187-B2F2-106B-609B67B8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988D-B47C-FE7C-4EEF-176F5999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2513"/>
            <a:ext cx="590391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7EB3-027A-A74F-F1B9-B226D06E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A34B4EA-3FE2-8E6C-835F-B95CD3453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9FB1CB1-9D10-74B9-F1C1-6E76C841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F14BF031-51AF-44BA-899E-73A612F20C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9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30B-9E96-D7B4-04FD-884FC7B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333375"/>
            <a:ext cx="9791700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ADBF4-E009-31D4-D3E0-65B3977A4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DF07-82E4-5BAC-B8F7-0A517733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7DF299-152D-4978-81CC-8977E69187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09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CBCC46D-3C72-3826-ED7A-BC525930F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FA5615-8E7D-A8BE-413C-E0FA9FCB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90C5DB2F-807F-4B49-8BFB-D19D2EABBB4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6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A11D9D4-0381-0A11-E31D-44763FF9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343591"/>
            <a:ext cx="9791700" cy="6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F24DF7-BCAE-D489-704F-8B8268B8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056583"/>
            <a:ext cx="11780010" cy="536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70D13-FAA8-80D7-7939-364A7A85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71646E-1A00-7E8B-B51A-3179259F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69119BC5-DC5F-04A1-91EE-4307D7DF0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1B65168C-BAB6-8F57-EECE-726400216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F5C9A7C-4D7B-A23B-7C73-4AD3A97C839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510281" y="322580"/>
            <a:ext cx="1356837" cy="317500"/>
          </a:xfrm>
          <a:prstGeom prst="rect">
            <a:avLst/>
          </a:prstGeom>
        </p:spPr>
      </p:pic>
      <p:pic>
        <p:nvPicPr>
          <p:cNvPr id="4" name="Grafik 13">
            <a:extLst>
              <a:ext uri="{FF2B5EF4-FFF2-40B4-BE49-F238E27FC236}">
                <a16:creationId xmlns:a16="http://schemas.microsoft.com/office/drawing/2014/main" id="{681F5AE7-B833-3178-8121-741B8B7187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4FD06160-F92F-C730-DC54-7322B73DF1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2DD8EC-BAF4-35AC-DAF9-8DDEDE2E4519}"/>
              </a:ext>
            </a:extLst>
          </p:cNvPr>
          <p:cNvGrpSpPr>
            <a:grpSpLocks/>
          </p:cNvGrpSpPr>
          <p:nvPr/>
        </p:nvGrpSpPr>
        <p:grpSpPr bwMode="auto">
          <a:xfrm>
            <a:off x="-4578" y="317098"/>
            <a:ext cx="10408436" cy="323309"/>
            <a:chOff x="-87" y="240"/>
            <a:chExt cx="4529" cy="212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E167CF3B-8107-608B-6261-9810A780F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87" y="240"/>
              <a:ext cx="4527" cy="0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17A3115-40B9-8BCA-CBA2-8F13AE99CB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4357" y="243"/>
              <a:ext cx="85" cy="209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3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B70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867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4042">
          <p15:clr>
            <a:srgbClr val="F26B43"/>
          </p15:clr>
        </p15:guide>
        <p15:guide id="8" pos="121">
          <p15:clr>
            <a:srgbClr val="F26B43"/>
          </p15:clr>
        </p15:guide>
        <p15:guide id="9" pos="7559">
          <p15:clr>
            <a:srgbClr val="F26B43"/>
          </p15:clr>
        </p15:guide>
        <p15:guide id="10" orient="horz" pos="3861">
          <p15:clr>
            <a:srgbClr val="F26B43"/>
          </p15:clr>
        </p15:guide>
        <p15:guide id="11" pos="62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522C2-65A1-F2B0-B1D6-8F1B3227B8C5}"/>
              </a:ext>
            </a:extLst>
          </p:cNvPr>
          <p:cNvSpPr/>
          <p:nvPr/>
        </p:nvSpPr>
        <p:spPr bwMode="auto">
          <a:xfrm>
            <a:off x="10779760" y="3870960"/>
            <a:ext cx="751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6" name="Picture 5" descr="A logo for a contest&#10;&#10;Description automatically generated">
            <a:extLst>
              <a:ext uri="{FF2B5EF4-FFF2-40B4-BE49-F238E27FC236}">
                <a16:creationId xmlns:a16="http://schemas.microsoft.com/office/drawing/2014/main" id="{8A672C99-8ECE-1FA2-4F1A-BE2822364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33" y="1916113"/>
            <a:ext cx="4550727" cy="32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B42F-B8F4-48D1-B1A2-AAF9E62A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Bonding application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04C18-45E4-4100-A73B-5DE6CB498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A711-390D-4A22-9AF0-E15838B40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B95E3-DADA-4E35-3C0B-186647459E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79246-F55F-4FA3-BD13-FEBA699E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Fitting of the silicone key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8EF81-9A5A-4DB0-B144-C56914668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DB8-D65A-4B49-9E3D-2E2AE83A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79DB2-FAB1-F56B-584A-83F3A2869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A40E-1A98-4CCB-B062-2D66F7D7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US" dirty="0"/>
              <a:t>Injection process with G-aenial Universal Injectable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7C215-0BA3-48EF-B7C1-E53419E2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648D2-B959-46BC-968F-C45E5053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2413-D369-4C09-BA45-3CB22E2888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Isolation / moisture control</a:t>
            </a:r>
          </a:p>
          <a:p>
            <a:r>
              <a:rPr lang="en-US" dirty="0"/>
              <a:t>Injection phase (indicate the used technique with pictures)</a:t>
            </a:r>
          </a:p>
          <a:p>
            <a:r>
              <a:rPr lang="en-US" dirty="0"/>
              <a:t>Light-curing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87CE-F6C9-4FEE-B67F-69E2D012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US" dirty="0"/>
              <a:t>Finishing &amp; Polishing</a:t>
            </a:r>
            <a:br>
              <a:rPr 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B483F-5DBD-4A4F-9CA9-6216D7248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3D290-4E5A-4C81-B6FC-26C4603CB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A5517-76BD-F8A0-6DF0-70C9EC8377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D0BB-6CFA-4A2B-AC3B-473B68E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Final situation</a:t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A0F4C-7EBD-4AE8-9A89-36654E74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02DC-16BD-4A71-B36A-4ECF7FF6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E287-2DE0-4215-B79F-8CB078F5F1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Optional: occlusion check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5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A23D-BF37-4F41-BFE8-2D76E4C2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Final situation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4EDC5-5058-4452-8652-F9913B76C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B06C-5E53-4BD8-8CC8-054CD7DA3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36B3B-DA15-E806-6AC8-F3AC633108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DB20-DE2A-40A6-A6E3-C1D1FED4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Final situation at recall</a:t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86AD9-F047-4663-9879-D1D41FBC0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F2D5-4468-4780-9FCA-B28C7A6F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AD663-6939-EF02-FBB0-B5E23DFA79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739-A8C2-046E-F826-C9EC3B43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GC Academic Excellence Contest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1592A-7526-F39C-D9F5-25752FDF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27091-5EF7-F055-DA43-A750A80CB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4AB4-CA66-F67F-62FE-82432AB985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Thanks for your participation in this contest!</a:t>
            </a:r>
          </a:p>
          <a:p>
            <a:endParaRPr lang="en-GB" dirty="0"/>
          </a:p>
          <a:p>
            <a:r>
              <a:rPr lang="en-GB" dirty="0"/>
              <a:t>In order to give each participant the same chance, we kindly ask you to respect the following guidelines</a:t>
            </a:r>
          </a:p>
          <a:p>
            <a:pPr marL="1562075" lvl="1" indent="-571500">
              <a:buFont typeface="Arial" panose="020B0604020202020204" pitchFamily="34" charset="0"/>
              <a:buChar char="•"/>
            </a:pPr>
            <a:r>
              <a:rPr lang="en-GB" dirty="0"/>
              <a:t>Each step mentioned in slide 3 should be present in your presentation (when relevant to your case)</a:t>
            </a:r>
          </a:p>
          <a:p>
            <a:pPr marL="1562075" lvl="1" indent="-571500">
              <a:buFont typeface="Arial" panose="020B0604020202020204" pitchFamily="34" charset="0"/>
              <a:buChar char="•"/>
            </a:pPr>
            <a:r>
              <a:rPr lang="en-GB" dirty="0"/>
              <a:t>Do not exceed 10 minute presentation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of your </a:t>
            </a:r>
            <a:r>
              <a:rPr lang="en-GB" dirty="0"/>
              <a:t>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GC Academic Excellence Contest 2024</a:t>
            </a:r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 Frontal view with smile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Wax-up creation</a:t>
            </a:r>
          </a:p>
          <a:p>
            <a:pPr marL="457200" lvl="1" indent="0">
              <a:buNone/>
            </a:pPr>
            <a:r>
              <a:rPr lang="en-US" sz="2900" dirty="0">
                <a:ea typeface="MS Mincho" panose="02020609040205080304" pitchFamily="49" charset="-128"/>
                <a:cs typeface="Calibri" panose="020F0502020204030204" pitchFamily="34" charset="0"/>
              </a:rPr>
              <a:t>a. Optional: Impression / scan</a:t>
            </a:r>
          </a:p>
          <a:p>
            <a:pPr marL="457200" lvl="1" indent="0">
              <a:buNone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b. Optional: creation of the silicone key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Prepared teeth (in case preparation to tooth structure was done)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Fitting of the silicone key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Injection process with G-aenial Universal Injectable</a:t>
            </a:r>
          </a:p>
          <a:p>
            <a:pPr marL="1200150" lvl="1" indent="-514350">
              <a:buAutoNum type="alphaLcPeriod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Isolation / moisture control</a:t>
            </a:r>
          </a:p>
          <a:p>
            <a:pPr marL="1200150" lvl="1" indent="-514350">
              <a:buAutoNum type="alphaLcPeriod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Injection phase (indicate the used technique with pictures)</a:t>
            </a:r>
          </a:p>
          <a:p>
            <a:pPr marL="1200150" lvl="1" indent="-514350">
              <a:buAutoNum type="alphaLcPeriod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Light-curing</a:t>
            </a:r>
          </a:p>
          <a:p>
            <a:pPr lvl="0">
              <a:spcAft>
                <a:spcPts val="0"/>
              </a:spcAft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10. Finishing &amp; Polishing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11. Final situation</a:t>
            </a:r>
          </a:p>
          <a:p>
            <a:pPr marL="457200" lvl="1" indent="0">
              <a:buNone/>
            </a:pPr>
            <a:r>
              <a:rPr lang="en-US" sz="2900" dirty="0">
                <a:ea typeface="MS Mincho" panose="02020609040205080304" pitchFamily="49" charset="-128"/>
                <a:cs typeface="Calibri" panose="020F0502020204030204" pitchFamily="34" charset="0"/>
              </a:rPr>
              <a:t>a. Optional: occlusion check</a:t>
            </a:r>
          </a:p>
          <a:p>
            <a:pPr lvl="0">
              <a:spcAft>
                <a:spcPts val="0"/>
              </a:spcAft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12. Final situation at recall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D53C-48A4-4239-9257-0FBCF99D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Case description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E6F23-83DC-4A19-8A72-98D2AADA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0B42A-93D4-4A5E-895C-8668A8CF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BF85-26B1-4894-956A-01E3650283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Anamnesis &amp; Age</a:t>
            </a:r>
          </a:p>
          <a:p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DF97-BEB7-485C-8CB8-50D2F931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Pre-operative view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29F4E-F13F-4B47-BA15-2F2C8DBFF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B56F-E540-49DE-8CFE-6BF8BD667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7A60-2AC4-42AA-B251-B5E7FB237A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1 Frontal view with smile</a:t>
            </a:r>
          </a:p>
          <a:p>
            <a:r>
              <a:rPr lang="en-US" dirty="0"/>
              <a:t>Optional: 2 Side views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FAA7-3AE6-4404-8651-9E56EC58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Description of treatment plan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42F64-7A37-4E99-BA65-E37AE110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2012-1DB1-476B-90EB-D4835ECE8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54554-C1D5-D145-ACA0-6FB3A324C3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EE27-F87B-4BE4-B22E-6849D4A9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Wax-up creation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52010-A742-4658-99D6-B3D021608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C80FB-97E6-4E5A-8003-8654C8CE0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B10F-8B0F-41F2-A59B-CBE4EF240D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a. Optional: Impression / scan</a:t>
            </a:r>
          </a:p>
          <a:p>
            <a:r>
              <a:rPr lang="en-US" dirty="0"/>
              <a:t>b. Optional: creation of the silicone key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2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8373-C63F-48EF-AFAA-5BDCEB0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Shade selection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8D73D-04DB-48E6-B2A9-1897E246A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83339-F8B8-41EB-8F73-4D7B79766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09F1E-E9F6-CC71-3BF5-9D4022E24F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0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5F10-BC46-4BDA-AEC8-A2E07785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Prepared teeth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8987C-F46C-40D2-92BE-3A03C3FDC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F2C0B-D761-43DB-9F0C-071C4EE06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47DAAB-54D6-44AC-BDA7-1A2EE7B6874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4061-39B3-4EED-908F-94F91C8C7F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  <a:cs typeface="Calibri" panose="020F0502020204030204" pitchFamily="34" charset="0"/>
              </a:rPr>
              <a:t>(in case preparation to tooth structure was done)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C Master">
  <a:themeElements>
    <a:clrScheme name="G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58B70"/>
      </a:accent2>
      <a:accent3>
        <a:srgbClr val="4BACC6"/>
      </a:accent3>
      <a:accent4>
        <a:srgbClr val="8064A2"/>
      </a:accent4>
      <a:accent5>
        <a:srgbClr val="9BBB59"/>
      </a:accent5>
      <a:accent6>
        <a:srgbClr val="F79646"/>
      </a:accent6>
      <a:hlink>
        <a:srgbClr val="158B70"/>
      </a:hlink>
      <a:folHlink>
        <a:srgbClr val="6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PPT Master Design Template,April2023" id="{DECE2FEA-7499-4867-89D9-93D1F7F56259}" vid="{F9EF0EB6-BEAC-4EE0-9874-33D9B4F1B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2.3.1.59180</Revision>
</Application>
</file>

<file path=customXml/item2.xml><?xml version="1.0" encoding="utf-8"?>
<Application xmlns="http://www.sap.com/cof/ao/powerpoint/application">
  <com.sap.ip.bi.pioneer>
    <Version>4</Version>
    <AAO_Revision>2.3.1.59180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08F597E5-016D-407D-A3FB-2CB50E3B599A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EEF56986-389C-4699-9657-2EA975FA70B0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GC Master</vt:lpstr>
      <vt:lpstr> </vt:lpstr>
      <vt:lpstr>GC Academic Excellence Contest 2024</vt:lpstr>
      <vt:lpstr>Outline of your presentation</vt:lpstr>
      <vt:lpstr>1. Case description </vt:lpstr>
      <vt:lpstr>2. Pre-operative view </vt:lpstr>
      <vt:lpstr>3. Description of treatment plan </vt:lpstr>
      <vt:lpstr>4. Wax-up creation  </vt:lpstr>
      <vt:lpstr>5. Shade selection </vt:lpstr>
      <vt:lpstr>6. Prepared teeth </vt:lpstr>
      <vt:lpstr>7. Bonding application </vt:lpstr>
      <vt:lpstr>8. Fitting of the silicone key  </vt:lpstr>
      <vt:lpstr>9. Injection process with G-aenial Universal Injectable  </vt:lpstr>
      <vt:lpstr>10. Finishing &amp; Polishing  </vt:lpstr>
      <vt:lpstr>11. Final situation </vt:lpstr>
      <vt:lpstr>12. Final situation </vt:lpstr>
      <vt:lpstr>13. Final situation at recall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Lavoix, Laetitia</dc:creator>
  <cp:lastModifiedBy>Gerets, Ward</cp:lastModifiedBy>
  <cp:revision>17</cp:revision>
  <dcterms:created xsi:type="dcterms:W3CDTF">2018-12-10T17:29:38Z</dcterms:created>
  <dcterms:modified xsi:type="dcterms:W3CDTF">2023-12-19T12:53:57Z</dcterms:modified>
</cp:coreProperties>
</file>