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3"/>
  </p:sldMasterIdLst>
  <p:notesMasterIdLst>
    <p:notesMasterId r:id="rId22"/>
  </p:notesMasterIdLst>
  <p:sldIdLst>
    <p:sldId id="277" r:id="rId4"/>
    <p:sldId id="359" r:id="rId5"/>
    <p:sldId id="344" r:id="rId6"/>
    <p:sldId id="345" r:id="rId7"/>
    <p:sldId id="346" r:id="rId8"/>
    <p:sldId id="347" r:id="rId9"/>
    <p:sldId id="348" r:id="rId10"/>
    <p:sldId id="349" r:id="rId11"/>
    <p:sldId id="360" r:id="rId12"/>
    <p:sldId id="350" r:id="rId13"/>
    <p:sldId id="351" r:id="rId14"/>
    <p:sldId id="352" r:id="rId15"/>
    <p:sldId id="353" r:id="rId16"/>
    <p:sldId id="355" r:id="rId17"/>
    <p:sldId id="356" r:id="rId18"/>
    <p:sldId id="361" r:id="rId19"/>
    <p:sldId id="358" r:id="rId20"/>
    <p:sldId id="3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65EE-9A06-468E-9959-2BDE67AEE8C4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0559-7503-427A-B30A-5DE15450B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9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8C736-81BD-92CA-92FB-9292D920BE7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94590EE5-98AD-A6CF-2317-DC6B7E22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23411B0-E565-2279-BBC3-9259FFC9A7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9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3A5A94-E041-EA49-6FC2-66A0C1483740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765E1D7-04AC-1D69-C3DA-339855BF9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8F1FAE4-DDD1-B26E-79B1-9DF08F00F9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25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DC97CF-DA57-1F87-314B-F8BDB682A6A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DEF8F06A-21F3-A8FA-D7D8-591C961E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D87B1E9-98A3-01F3-3C48-6B428A006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73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5CC623-33F1-DA3D-1E88-49E0E2B49899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274B1E53-C685-E871-85A1-20714B65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9426653-CF7F-0B48-5E33-73161D1A93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19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676D-E372-7582-A977-B23131E6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333376"/>
            <a:ext cx="9791702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F26732B-C1A6-F036-693E-C60860647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1F4EBBC-99E1-0B85-1BE5-C719AF86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22A79-6A4B-87FD-66AD-66F84BD3B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52513"/>
            <a:ext cx="11807825" cy="536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12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9E7F-C5BE-3A88-83A6-1F0999C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6"/>
            <a:ext cx="9791700" cy="71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BB51-B46D-D1FE-4408-43B14E32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552FC-1C63-711C-0E26-29E7CE32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6103543-291C-EDDA-A1FF-8DA270B6B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08832E-78DF-1753-FEB7-3FF75D66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14D568C9-8CB8-4B44-89E5-19BE9DC534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3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AA36-630F-1452-3DA9-C365F600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5"/>
            <a:ext cx="9791700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E33D-5F99-2785-44F7-7C2F19C8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9" y="1052513"/>
            <a:ext cx="59039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46A45-1187-B2F2-106B-609B67B8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3988D-B47C-FE7C-4EEF-176F5999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2513"/>
            <a:ext cx="590391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F7EB3-027A-A74F-F1B9-B226D06EE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AA34B4EA-3FE2-8E6C-835F-B95CD3453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9FB1CB1-9D10-74B9-F1C1-6E76C841B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F14BF031-51AF-44BA-899E-73A612F20C1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30B-9E96-D7B4-04FD-884FC7B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333375"/>
            <a:ext cx="9791700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ADBF4-E009-31D4-D3E0-65B3977A4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DF07-82E4-5BAC-B8F7-0A5177339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7DF299-152D-4978-81CC-8977E69187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9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0CBCC46D-3C72-3826-ED7A-BC525930F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AFA5615-8E7D-A8BE-413C-E0FA9FCB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90C5DB2F-807F-4B49-8BFB-D19D2EABBB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6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A11D9D4-0381-0A11-E31D-44763FF91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343591"/>
            <a:ext cx="9791700" cy="6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F24DF7-BCAE-D489-704F-8B8268B8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056583"/>
            <a:ext cx="11780010" cy="536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70D13-FAA8-80D7-7939-364A7A85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71646E-1A00-7E8B-B51A-3179259F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69119BC5-DC5F-04A1-91EE-4307D7DF0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1B65168C-BAB6-8F57-EECE-7264002165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DF5C9A7C-4D7B-A23B-7C73-4AD3A97C839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0510281" y="322580"/>
            <a:ext cx="1356837" cy="317500"/>
          </a:xfrm>
          <a:prstGeom prst="rect">
            <a:avLst/>
          </a:prstGeom>
        </p:spPr>
      </p:pic>
      <p:pic>
        <p:nvPicPr>
          <p:cNvPr id="4" name="Grafik 13">
            <a:extLst>
              <a:ext uri="{FF2B5EF4-FFF2-40B4-BE49-F238E27FC236}">
                <a16:creationId xmlns:a16="http://schemas.microsoft.com/office/drawing/2014/main" id="{681F5AE7-B833-3178-8121-741B8B7187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4FD06160-F92F-C730-DC54-7322B73DF1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2DD8EC-BAF4-35AC-DAF9-8DDEDE2E4519}"/>
              </a:ext>
            </a:extLst>
          </p:cNvPr>
          <p:cNvGrpSpPr>
            <a:grpSpLocks/>
          </p:cNvGrpSpPr>
          <p:nvPr/>
        </p:nvGrpSpPr>
        <p:grpSpPr bwMode="auto">
          <a:xfrm>
            <a:off x="-4578" y="317098"/>
            <a:ext cx="10408436" cy="323309"/>
            <a:chOff x="-87" y="240"/>
            <a:chExt cx="4529" cy="212"/>
          </a:xfrm>
        </p:grpSpPr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E167CF3B-8107-608B-6261-9810A780F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87" y="240"/>
              <a:ext cx="4527" cy="0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C17A3115-40B9-8BCA-CBA2-8F13AE99CB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4357" y="243"/>
              <a:ext cx="85" cy="209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3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B70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867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4042">
          <p15:clr>
            <a:srgbClr val="F26B43"/>
          </p15:clr>
        </p15:guide>
        <p15:guide id="8" pos="121">
          <p15:clr>
            <a:srgbClr val="F26B43"/>
          </p15:clr>
        </p15:guide>
        <p15:guide id="9" pos="7559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pos="62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522C2-65A1-F2B0-B1D6-8F1B3227B8C5}"/>
              </a:ext>
            </a:extLst>
          </p:cNvPr>
          <p:cNvSpPr/>
          <p:nvPr/>
        </p:nvSpPr>
        <p:spPr bwMode="auto">
          <a:xfrm>
            <a:off x="10779760" y="3870960"/>
            <a:ext cx="7518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6" name="Picture 5" descr="A logo for a contest&#10;&#10;Description automatically generated">
            <a:extLst>
              <a:ext uri="{FF2B5EF4-FFF2-40B4-BE49-F238E27FC236}">
                <a16:creationId xmlns:a16="http://schemas.microsoft.com/office/drawing/2014/main" id="{8A672C99-8ECE-1FA2-4F1A-BE2822364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33" y="1916113"/>
            <a:ext cx="4550727" cy="32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5F10-BC46-4BDA-AEC8-A2E07785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Bonding application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8987C-F46C-40D2-92BE-3A03C3FDC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F2C0B-D761-43DB-9F0C-071C4EE06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773F00-6275-CEF7-FB73-69A870E8E7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B42F-B8F4-48D1-B1A2-AAF9E62A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</a:t>
            </a:r>
            <a:r>
              <a:rPr lang="en-US" dirty="0"/>
              <a:t>Build-up of approximal wall</a:t>
            </a:r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04C18-45E4-4100-A73B-5DE6CB498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A711-390D-4A22-9AF0-E15838B4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38A90F-5450-63E7-6DFB-FC2ABF1201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9246-F55F-4FA3-BD13-FEBA699E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Placement of </a:t>
            </a:r>
            <a:r>
              <a:rPr lang="en-US" dirty="0" err="1"/>
              <a:t>everX</a:t>
            </a:r>
            <a:r>
              <a:rPr lang="en-US" dirty="0"/>
              <a:t> Flow for dentin replacement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8EF81-9A5A-4DB0-B144-C56914668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DB8-D65A-4B49-9E3D-2E2AE83A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0447B7-F791-F591-4934-EC0A2F25C0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A40E-1A98-4CCB-B062-2D66F7D7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en-US" dirty="0"/>
              <a:t>Placement of G-aenial Universal Injectable occlusally using cusp-by-cusp technique</a:t>
            </a:r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7C215-0BA3-48EF-B7C1-E53419E2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648D2-B959-46BC-968F-C45E50534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2413-D369-4C09-BA45-3CB22E2888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(preferably each step in one picture)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0BB-6CFA-4A2B-AC3B-473B68E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Finishing &amp; Polishing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A0F4C-7EBD-4AE8-9A89-36654E74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02DC-16BD-4A71-B36A-4ECF7FF6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AD5F21-2611-75BD-826F-25B8A2DBEF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0447-AE7B-4DD6-B50B-C70E44A2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</a:t>
            </a:r>
            <a:r>
              <a:rPr lang="en-US" dirty="0"/>
              <a:t>Final situation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96DEA-14B1-4A71-A83A-B812BCDE1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43AC6-3FC1-4DA2-9BF9-ADCB79A1E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3DF6D3-B027-F60E-3EDC-76BFFB19CA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Occlusion check</a:t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BD2C2F-CF8F-2225-3168-70D61F370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Final situation at recall</a:t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93C344-BE64-17EE-3BDE-D4E071C1E2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Optional: postoperative x-ray</a:t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27943F-6EA6-B47D-5CF8-6D10C25A05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739-A8C2-046E-F826-C9EC3B43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GC Academic Excellence Contest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1592A-7526-F39C-D9F5-25752FDF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27091-5EF7-F055-DA43-A750A80CB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4AB4-CA66-F67F-62FE-82432AB985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Thanks for your participation in this contest!</a:t>
            </a:r>
          </a:p>
          <a:p>
            <a:endParaRPr lang="en-GB" dirty="0"/>
          </a:p>
          <a:p>
            <a:r>
              <a:rPr lang="en-GB" dirty="0"/>
              <a:t>In order to give each participant the same chance, we kindly ask you to respect the following guidelines</a:t>
            </a:r>
          </a:p>
          <a:p>
            <a:pPr lvl="1"/>
            <a:r>
              <a:rPr lang="en-GB" dirty="0"/>
              <a:t>Each step mentioned in slide 3 should be present in your presentation (when relevant to your case)</a:t>
            </a:r>
          </a:p>
          <a:p>
            <a:pPr lvl="1"/>
            <a:r>
              <a:rPr lang="en-GB" dirty="0"/>
              <a:t>Do not exceed 10 minute presentation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of your </a:t>
            </a:r>
            <a:r>
              <a:rPr lang="en-GB" dirty="0"/>
              <a:t>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altLang="en-US" noProof="0"/>
              <a:t>GC Academic Excellence Contest 2024</a:t>
            </a:r>
            <a:endParaRPr lang="en-GB" alt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9647DAAB-54D6-44AC-BDA7-1A2EE7B68749}" type="slidenum">
              <a:rPr lang="en-GB" altLang="en-US" noProof="0" smtClean="0"/>
              <a:pPr lvl="0"/>
              <a:t>3</a:t>
            </a:fld>
            <a:endParaRPr lang="en-GB" alt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Case description</a:t>
            </a:r>
          </a:p>
          <a:p>
            <a:pPr lvl="1"/>
            <a:r>
              <a:rPr lang="en-US" dirty="0"/>
              <a:t>Anamnesis &amp; Age</a:t>
            </a:r>
          </a:p>
          <a:p>
            <a:pPr lvl="1"/>
            <a:r>
              <a:rPr lang="en-US" dirty="0"/>
              <a:t>Chief complaint &amp; expectations from patients</a:t>
            </a:r>
          </a:p>
          <a:p>
            <a:pPr lvl="0"/>
            <a:r>
              <a:rPr lang="en-US" dirty="0"/>
              <a:t>Pre-operative view</a:t>
            </a:r>
          </a:p>
          <a:p>
            <a:pPr lvl="1"/>
            <a:r>
              <a:rPr lang="en-US" dirty="0"/>
              <a:t>1 Occlusal view</a:t>
            </a:r>
          </a:p>
          <a:p>
            <a:pPr lvl="1"/>
            <a:r>
              <a:rPr lang="en-US" dirty="0"/>
              <a:t>Optional: 2 Side views in maximum </a:t>
            </a:r>
            <a:r>
              <a:rPr lang="en-US" dirty="0" err="1"/>
              <a:t>intercuspidation</a:t>
            </a:r>
            <a:endParaRPr lang="en-US" dirty="0"/>
          </a:p>
          <a:p>
            <a:pPr lvl="0"/>
            <a:r>
              <a:rPr lang="en-US" dirty="0"/>
              <a:t>Description of treatment plan</a:t>
            </a:r>
          </a:p>
          <a:p>
            <a:pPr lvl="0"/>
            <a:r>
              <a:rPr lang="en-US" dirty="0"/>
              <a:t>Shade selection</a:t>
            </a:r>
          </a:p>
          <a:p>
            <a:pPr lvl="0"/>
            <a:r>
              <a:rPr lang="en-US" dirty="0"/>
              <a:t>Prepared tooth</a:t>
            </a:r>
          </a:p>
          <a:p>
            <a:pPr lvl="0"/>
            <a:r>
              <a:rPr lang="en-US" dirty="0"/>
              <a:t>Matrix placement</a:t>
            </a:r>
          </a:p>
          <a:p>
            <a:pPr lvl="0"/>
            <a:r>
              <a:rPr lang="en-US" dirty="0"/>
              <a:t>Bonding application</a:t>
            </a:r>
          </a:p>
          <a:p>
            <a:pPr lvl="0"/>
            <a:r>
              <a:rPr lang="en-US" dirty="0"/>
              <a:t>Build-up of approximal wall</a:t>
            </a:r>
          </a:p>
          <a:p>
            <a:pPr lvl="0"/>
            <a:r>
              <a:rPr lang="en-US" dirty="0"/>
              <a:t>Placement of </a:t>
            </a:r>
            <a:r>
              <a:rPr lang="en-US" dirty="0" err="1"/>
              <a:t>everX</a:t>
            </a:r>
            <a:r>
              <a:rPr lang="en-US" dirty="0"/>
              <a:t> Flow for dentin replacement</a:t>
            </a:r>
          </a:p>
          <a:p>
            <a:pPr lvl="0"/>
            <a:r>
              <a:rPr lang="en-US" dirty="0"/>
              <a:t>Placement of G-aenial Universal Injectable occlusally using cusp-by-cusp technique</a:t>
            </a:r>
          </a:p>
          <a:p>
            <a:pPr lvl="1"/>
            <a:r>
              <a:rPr lang="en-US" dirty="0"/>
              <a:t>(preferably each step in one picture)</a:t>
            </a:r>
          </a:p>
          <a:p>
            <a:pPr lvl="0"/>
            <a:r>
              <a:rPr lang="en-US" dirty="0"/>
              <a:t>Finishing &amp; Polishing</a:t>
            </a:r>
          </a:p>
          <a:p>
            <a:pPr lvl="0"/>
            <a:r>
              <a:rPr lang="en-US" dirty="0"/>
              <a:t>Final situation</a:t>
            </a:r>
          </a:p>
          <a:p>
            <a:pPr lvl="0"/>
            <a:r>
              <a:rPr lang="en-US" dirty="0"/>
              <a:t>Occlusion check</a:t>
            </a:r>
          </a:p>
          <a:p>
            <a:pPr lvl="0"/>
            <a:r>
              <a:rPr lang="en-US" dirty="0"/>
              <a:t>Final situation at recall</a:t>
            </a:r>
          </a:p>
          <a:p>
            <a:pPr lvl="0"/>
            <a:r>
              <a:rPr lang="en-US" dirty="0"/>
              <a:t>Optional: postoperative x-ray</a:t>
            </a:r>
          </a:p>
          <a:p>
            <a:pPr lvl="0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2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D53C-48A4-4239-9257-0FBCF99D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Case description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E6F23-83DC-4A19-8A72-98D2AADA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0B42A-93D4-4A5E-895C-8668A8CF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BF85-26B1-4894-956A-01E3650283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Anamnesis &amp; Age</a:t>
            </a:r>
          </a:p>
          <a:p>
            <a:r>
              <a:rPr lang="en-US" dirty="0"/>
              <a:t>Chief complaint &amp; expectations from patients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8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DF97-BEB7-485C-8CB8-50D2F931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Pre-operative view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29F4E-F13F-4B47-BA15-2F2C8DBFF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B56F-E540-49DE-8CFE-6BF8BD667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7A60-2AC4-42AA-B251-B5E7FB237A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1 Frontal view with smile</a:t>
            </a:r>
          </a:p>
          <a:p>
            <a:r>
              <a:rPr lang="en-US" dirty="0"/>
              <a:t>1 Occlusal view</a:t>
            </a:r>
          </a:p>
          <a:p>
            <a:r>
              <a:rPr lang="en-US" dirty="0"/>
              <a:t>Optional: 2 Side views in maximum </a:t>
            </a:r>
            <a:r>
              <a:rPr lang="en-US" dirty="0" err="1"/>
              <a:t>intercuspidation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FAA7-3AE6-4404-8651-9E56EC58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Description of treatment plan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42F64-7A37-4E99-BA65-E37AE1107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2012-1DB1-476B-90EB-D4835ECE8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4F345-43E6-031A-9F92-837A8BADB5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EE27-F87B-4BE4-B22E-6849D4A9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Shade selection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2010-A742-4658-99D6-B3D021608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C80FB-97E6-4E5A-8003-8654C8CE0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8D7801-5443-68B5-5925-15C4EC9005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8373-C63F-48EF-AFAA-5BDCEB0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Prepared tooth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D73D-04DB-48E6-B2A9-1897E246A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3339-F8B8-41EB-8F73-4D7B79766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43E534-B01A-C6A6-B16C-9CC391ED83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8373-C63F-48EF-AFAA-5BDCEB0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Matrix placement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D73D-04DB-48E6-B2A9-1897E246A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3339-F8B8-41EB-8F73-4D7B79766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7DAAB-54D6-44AC-BDA7-1A2EE7B68749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BB3C3E-A66C-4873-E9A6-6BCBA46500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C Master">
  <a:themeElements>
    <a:clrScheme name="GC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58B70"/>
      </a:accent2>
      <a:accent3>
        <a:srgbClr val="4BACC6"/>
      </a:accent3>
      <a:accent4>
        <a:srgbClr val="8064A2"/>
      </a:accent4>
      <a:accent5>
        <a:srgbClr val="9BBB59"/>
      </a:accent5>
      <a:accent6>
        <a:srgbClr val="F79646"/>
      </a:accent6>
      <a:hlink>
        <a:srgbClr val="158B70"/>
      </a:hlink>
      <a:folHlink>
        <a:srgbClr val="6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PPT Master Design Template,April2023" id="{DECE2FEA-7499-4867-89D9-93D1F7F56259}" vid="{F9EF0EB6-BEAC-4EE0-9874-33D9B4F1B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2.3.1.59180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2.3.1.59180</Revision>
</Application>
</file>

<file path=customXml/itemProps1.xml><?xml version="1.0" encoding="utf-8"?>
<ds:datastoreItem xmlns:ds="http://schemas.openxmlformats.org/officeDocument/2006/customXml" ds:itemID="{EEF56986-389C-4699-9657-2EA975FA70B0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08F597E5-016D-407D-A3FB-2CB50E3B599A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GC Master</vt:lpstr>
      <vt:lpstr> </vt:lpstr>
      <vt:lpstr>GC Academic Excellence Contest 2024</vt:lpstr>
      <vt:lpstr>Outline of your presentation</vt:lpstr>
      <vt:lpstr>1. Case description </vt:lpstr>
      <vt:lpstr>2. Pre-operative view </vt:lpstr>
      <vt:lpstr>3. Description of treatment plan </vt:lpstr>
      <vt:lpstr>4. Shade selection  </vt:lpstr>
      <vt:lpstr>5. Prepared tooth  </vt:lpstr>
      <vt:lpstr>6. Matrix placement  </vt:lpstr>
      <vt:lpstr>7. Bonding application  </vt:lpstr>
      <vt:lpstr>8. Build-up of approximal wall  </vt:lpstr>
      <vt:lpstr>9. Placement of everX Flow for dentin replacement  </vt:lpstr>
      <vt:lpstr>10. Placement of G-aenial Universal Injectable occlusally using cusp-by-cusp technique  </vt:lpstr>
      <vt:lpstr>11. Finishing &amp; Polishing</vt:lpstr>
      <vt:lpstr>12. Final situation </vt:lpstr>
      <vt:lpstr>13. Occlusion check </vt:lpstr>
      <vt:lpstr>14. Final situation at recall </vt:lpstr>
      <vt:lpstr>15. Optional: postoperative x-ray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Lavoix, Laetitia</dc:creator>
  <cp:lastModifiedBy>Gerets, Ward</cp:lastModifiedBy>
  <cp:revision>19</cp:revision>
  <dcterms:created xsi:type="dcterms:W3CDTF">2018-12-10T17:29:38Z</dcterms:created>
  <dcterms:modified xsi:type="dcterms:W3CDTF">2023-12-19T12:53:24Z</dcterms:modified>
</cp:coreProperties>
</file>